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98" r:id="rId3"/>
    <p:sldId id="337" r:id="rId4"/>
    <p:sldId id="323" r:id="rId5"/>
    <p:sldId id="332" r:id="rId6"/>
    <p:sldId id="335" r:id="rId7"/>
    <p:sldId id="328" r:id="rId8"/>
    <p:sldId id="329" r:id="rId9"/>
    <p:sldId id="330" r:id="rId10"/>
    <p:sldId id="336" r:id="rId11"/>
    <p:sldId id="331" r:id="rId12"/>
    <p:sldId id="325" r:id="rId13"/>
    <p:sldId id="324" r:id="rId14"/>
    <p:sldId id="326" r:id="rId15"/>
    <p:sldId id="333" r:id="rId16"/>
    <p:sldId id="327" r:id="rId17"/>
    <p:sldId id="338" r:id="rId18"/>
    <p:sldId id="339" r:id="rId19"/>
    <p:sldId id="334" r:id="rId20"/>
    <p:sldId id="322" r:id="rId21"/>
    <p:sldId id="34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4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148" autoAdjust="0"/>
  </p:normalViewPr>
  <p:slideViewPr>
    <p:cSldViewPr>
      <p:cViewPr>
        <p:scale>
          <a:sx n="70" d="100"/>
          <a:sy n="70" d="100"/>
        </p:scale>
        <p:origin x="-11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3810D-D027-4872-8808-1FD831AA2218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F9704-019C-4253-9FA3-8FC53D286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9144000" cy="49530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79071" y="1219200"/>
            <a:ext cx="7536329" cy="1470025"/>
          </a:xfrm>
        </p:spPr>
        <p:txBody>
          <a:bodyPr lIns="0" anchor="b">
            <a:normAutofit/>
          </a:bodyPr>
          <a:lstStyle>
            <a:lvl1pPr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Data for Learning Design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447800" y="3276600"/>
            <a:ext cx="3962400" cy="381000"/>
          </a:xfrm>
          <a:ln>
            <a:noFill/>
          </a:ln>
        </p:spPr>
        <p:txBody>
          <a:bodyPr lIns="0"/>
          <a:lstStyle>
            <a:lvl1pPr marL="64008" indent="0" algn="l">
              <a:buNone/>
              <a:defRPr sz="2100" b="1" baseline="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John </a:t>
            </a:r>
            <a:r>
              <a:rPr kumimoji="0" lang="en-US" dirty="0" err="1" smtClean="0"/>
              <a:t>Rinderle</a:t>
            </a:r>
            <a:endParaRPr kumimoji="0" lang="en-US" dirty="0" smtClean="0"/>
          </a:p>
        </p:txBody>
      </p:sp>
      <p:sp>
        <p:nvSpPr>
          <p:cNvPr id="20" name="Subtitle 8"/>
          <p:cNvSpPr txBox="1">
            <a:spLocks/>
          </p:cNvSpPr>
          <p:nvPr userDrawn="1"/>
        </p:nvSpPr>
        <p:spPr>
          <a:xfrm>
            <a:off x="6248400" y="6248400"/>
            <a:ext cx="2590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>
            <a:noAutofit/>
          </a:bodyPr>
          <a:lstStyle>
            <a:lvl1pPr marL="64008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October 2012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4953000"/>
            <a:ext cx="9144000" cy="15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 descr="9918 ColorWork_RGB_SecondaryCM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4800" y="5410200"/>
            <a:ext cx="3505200" cy="1172121"/>
          </a:xfrm>
          <a:prstGeom prst="rect">
            <a:avLst/>
          </a:prstGeom>
        </p:spPr>
      </p:pic>
      <p:sp>
        <p:nvSpPr>
          <p:cNvPr id="10" name="Subtitle 8"/>
          <p:cNvSpPr txBox="1">
            <a:spLocks/>
          </p:cNvSpPr>
          <p:nvPr userDrawn="1"/>
        </p:nvSpPr>
        <p:spPr>
          <a:xfrm>
            <a:off x="1447800" y="3657600"/>
            <a:ext cx="3962400" cy="381000"/>
          </a:xfrm>
          <a:prstGeom prst="rect">
            <a:avLst/>
          </a:prstGeom>
          <a:ln>
            <a:noFill/>
          </a:ln>
        </p:spPr>
        <p:txBody>
          <a:bodyPr vert="horz" lIns="0">
            <a:normAutofit/>
          </a:bodyPr>
          <a:lstStyle>
            <a:lvl1pPr marL="64008" indent="0" algn="l">
              <a:buNone/>
              <a:defRPr sz="2100" b="0" baseline="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Associate Director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533400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kumimoji="0" lang="en-US" dirty="0" smtClean="0"/>
              <a:t>Objectives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95400"/>
            <a:ext cx="8229600" cy="4495800"/>
          </a:xfrm>
        </p:spPr>
        <p:txBody>
          <a:bodyPr lIns="0" tIns="0" rIns="0" bIns="0"/>
          <a:lstStyle>
            <a:lvl1pPr marL="0">
              <a:spcBef>
                <a:spcPts val="0"/>
              </a:spcBef>
              <a:defRPr sz="2400"/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marL="164592" lvl="0" indent="0">
              <a:buNone/>
            </a:pPr>
            <a:r>
              <a:rPr lang="en-US" dirty="0" smtClean="0"/>
              <a:t>By the end of this session, participants should be able to: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Describe the Open Learning Initiative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Summarize OLI goals and outcomes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Identify key aspects of the OLI approach to course design and improvement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Identify some internal and external initiatives that include OLI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533400"/>
            <a:ext cx="8229600" cy="3048000"/>
          </a:xfrm>
        </p:spPr>
        <p:txBody>
          <a:bodyPr lIns="0" tIns="0" rIns="0" bIns="0">
            <a:normAutofit/>
          </a:bodyPr>
          <a:lstStyle>
            <a:lvl1pPr marL="365760" indent="-182880">
              <a:lnSpc>
                <a:spcPct val="120000"/>
              </a:lnSpc>
              <a:spcBef>
                <a:spcPts val="0"/>
              </a:spcBef>
              <a:defRPr sz="4000" i="1" baseline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i="1" dirty="0" smtClean="0">
                <a:latin typeface="Times New Roman" charset="0"/>
                <a:cs typeface="Times New Roman" charset="0"/>
              </a:rPr>
              <a:t>“My quote here and it is a long quote so that I can see the text wrapping and also check the line-height.”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838200" y="3886200"/>
            <a:ext cx="3429000" cy="1143000"/>
          </a:xfrm>
        </p:spPr>
        <p:txBody>
          <a:bodyPr lIns="0" tIns="0" rIns="0" bIns="0"/>
          <a:lstStyle>
            <a:lvl1pPr marL="0" indent="0">
              <a:defRPr sz="2000"/>
            </a:lvl1pPr>
          </a:lstStyle>
          <a:p>
            <a:pPr lvl="0"/>
            <a:r>
              <a:rPr lang="en-US" dirty="0" smtClean="0"/>
              <a:t>Attribution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495799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buFont typeface="Arial" pitchFamily="34" charset="0"/>
              <a:buNone/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495800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objec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2667000" cy="2666999"/>
          </a:xfrm>
        </p:spPr>
        <p:txBody>
          <a:bodyPr lIns="0" tIns="0" rIns="0" bIns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1" eaLnBrk="1" latinLnBrk="0" hangingPunct="1"/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295400"/>
            <a:ext cx="5334000" cy="4495800"/>
          </a:xfrm>
        </p:spPr>
        <p:txBody>
          <a:bodyPr lIns="0" tIns="0" rIns="0" bIns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1" y="4267200"/>
            <a:ext cx="2667000" cy="307777"/>
          </a:xfrm>
        </p:spPr>
        <p:txBody>
          <a:bodyPr wrap="square" lIns="0" tIns="0" rIns="0" bIns="0">
            <a:spAutoFit/>
          </a:bodyPr>
          <a:lstStyle>
            <a:lvl1pPr marL="0">
              <a:buFont typeface="Arial" pitchFamily="34" charset="0"/>
              <a:buNone/>
              <a:defRPr sz="2000" baseline="0"/>
            </a:lvl1pPr>
          </a:lstStyle>
          <a:p>
            <a:pPr lvl="0"/>
            <a:r>
              <a:rPr lang="en-US" dirty="0" smtClean="0"/>
              <a:t>Caption </a:t>
            </a:r>
            <a:r>
              <a:rPr lang="en-US" dirty="0" err="1" smtClean="0"/>
              <a:t>caption</a:t>
            </a:r>
            <a:r>
              <a:rPr lang="en-US" dirty="0" smtClean="0"/>
              <a:t> </a:t>
            </a:r>
            <a:r>
              <a:rPr lang="en-US" dirty="0" err="1" smtClean="0"/>
              <a:t>caption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9800" y="1295401"/>
            <a:ext cx="2667000" cy="1676400"/>
          </a:xfrm>
        </p:spPr>
        <p:txBody>
          <a:bodyPr lIns="0" tIns="0" rIns="0" bIns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1" eaLnBrk="1" latinLnBrk="0" hangingPunct="1"/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95400"/>
            <a:ext cx="5257800" cy="4495800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6019800" y="3352800"/>
            <a:ext cx="2667000" cy="1676400"/>
          </a:xfrm>
        </p:spPr>
        <p:txBody>
          <a:bodyPr lIns="0" tIns="0" rIns="0" bIns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1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bjec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8229600" cy="3428999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105400"/>
            <a:ext cx="8229600" cy="685800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09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069848"/>
          </a:xfrm>
          <a:noFill/>
          <a:ln>
            <a:noFill/>
          </a:ln>
        </p:spPr>
        <p:txBody>
          <a:bodyPr anchor="ctr"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Introducing a new topic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6096000"/>
            <a:ext cx="9144000" cy="762001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  <a:prstGeom prst="rect">
            <a:avLst/>
          </a:prstGeom>
        </p:spPr>
        <p:txBody>
          <a:bodyPr vert="horz" lIns="0" tIns="0" rIns="0" bIns="0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343400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Paragraph text.</a:t>
            </a:r>
          </a:p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1" name="Text Placeholder 12"/>
          <p:cNvSpPr txBox="1">
            <a:spLocks/>
          </p:cNvSpPr>
          <p:nvPr userDrawn="1"/>
        </p:nvSpPr>
        <p:spPr>
          <a:xfrm>
            <a:off x="7010400" y="6248400"/>
            <a:ext cx="1676400" cy="4572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 anchorCtr="0">
            <a:noAutofit/>
          </a:bodyPr>
          <a:lstStyle/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oli.cmu.edu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Picture 8" descr="9918 ColorWork_Reverse_PrimaryCMU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304800" y="6172200"/>
            <a:ext cx="2474326" cy="600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64" r:id="rId4"/>
    <p:sldLayoutId id="2147483673" r:id="rId5"/>
    <p:sldLayoutId id="2147483674" r:id="rId6"/>
    <p:sldLayoutId id="2147483672" r:id="rId7"/>
    <p:sldLayoutId id="2147483666" r:id="rId8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None/>
        <a:defRPr kumimoji="0" lang="en-US" sz="2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lang="en-US" sz="26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lang="en-US" sz="24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lang="en-US" sz="22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lang="en-US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oxygenxml.com/download_oxygenxml_editor.html" TargetMode="External"/><Relationship Id="rId2" Type="http://schemas.openxmlformats.org/officeDocument/2006/relationships/hyperlink" Target="http://tortoisesvn.net/download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eSNA_YuNuG_augIKhUL1PCHBkm8uHad4N1r6Wigr4DU/edi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371600"/>
            <a:ext cx="7467600" cy="1470025"/>
          </a:xfrm>
        </p:spPr>
        <p:txBody>
          <a:bodyPr/>
          <a:lstStyle/>
          <a:p>
            <a:r>
              <a:rPr lang="en-US" dirty="0" smtClean="0"/>
              <a:t>Version </a:t>
            </a:r>
            <a:r>
              <a:rPr lang="en-US" dirty="0" smtClean="0"/>
              <a:t>Control with SVN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John </a:t>
            </a:r>
            <a:r>
              <a:rPr lang="en-US" dirty="0" err="1" smtClean="0"/>
              <a:t>Rinderle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SVN Commands:  </a:t>
            </a:r>
            <a:r>
              <a:rPr lang="en-US" strike="sngStrike" dirty="0" smtClean="0"/>
              <a:t>modify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special commands are required to edit or modify files.</a:t>
            </a:r>
          </a:p>
          <a:p>
            <a:endParaRPr lang="en-US" dirty="0" smtClean="0"/>
          </a:p>
          <a:p>
            <a:r>
              <a:rPr lang="en-US" dirty="0" smtClean="0"/>
              <a:t>Edit existing files as your would normally.</a:t>
            </a:r>
          </a:p>
          <a:p>
            <a:endParaRPr lang="en-US" dirty="0" smtClean="0"/>
          </a:p>
          <a:p>
            <a:r>
              <a:rPr lang="en-US" dirty="0" smtClean="0"/>
              <a:t>SVN automatically detects when a file has changes.</a:t>
            </a:r>
          </a:p>
          <a:p>
            <a:endParaRPr lang="en-US" dirty="0" smtClean="0"/>
          </a:p>
          <a:p>
            <a:r>
              <a:rPr lang="en-US" dirty="0" smtClean="0"/>
              <a:t>You must commit to share your changes with others.</a:t>
            </a:r>
          </a:p>
        </p:txBody>
      </p:sp>
      <p:sp>
        <p:nvSpPr>
          <p:cNvPr id="8" name="laptop"/>
          <p:cNvSpPr>
            <a:spLocks noEditPoints="1" noChangeArrowheads="1"/>
          </p:cNvSpPr>
          <p:nvPr/>
        </p:nvSpPr>
        <p:spPr bwMode="auto">
          <a:xfrm>
            <a:off x="1447800" y="4800600"/>
            <a:ext cx="990600" cy="746125"/>
          </a:xfrm>
          <a:custGeom>
            <a:avLst/>
            <a:gdLst>
              <a:gd name="T0" fmla="*/ 154185 w 21600"/>
              <a:gd name="T1" fmla="*/ 0 h 21600"/>
              <a:gd name="T2" fmla="*/ 154185 w 21600"/>
              <a:gd name="T3" fmla="*/ 247776 h 21600"/>
              <a:gd name="T4" fmla="*/ 840497 w 21600"/>
              <a:gd name="T5" fmla="*/ 0 h 21600"/>
              <a:gd name="T6" fmla="*/ 840497 w 21600"/>
              <a:gd name="T7" fmla="*/ 247776 h 21600"/>
              <a:gd name="T8" fmla="*/ 495300 w 21600"/>
              <a:gd name="T9" fmla="*/ 0 h 21600"/>
              <a:gd name="T10" fmla="*/ 495300 w 21600"/>
              <a:gd name="T11" fmla="*/ 746125 h 21600"/>
              <a:gd name="T12" fmla="*/ 0 w 21600"/>
              <a:gd name="T13" fmla="*/ 746125 h 21600"/>
              <a:gd name="T14" fmla="*/ 990600 w 21600"/>
              <a:gd name="T15" fmla="*/ 7461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1603375" y="44196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John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SVN Commands:  remove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Removes a file or directory from SVN.</a:t>
            </a:r>
          </a:p>
          <a:p>
            <a:endParaRPr lang="en-US" dirty="0" smtClean="0"/>
          </a:p>
          <a:p>
            <a:r>
              <a:rPr lang="en-US" dirty="0" smtClean="0"/>
              <a:t>Do not remove files directly, use SVN to delete project files.</a:t>
            </a:r>
          </a:p>
          <a:p>
            <a:endParaRPr lang="en-US" dirty="0" smtClean="0"/>
          </a:p>
          <a:p>
            <a:r>
              <a:rPr lang="en-US" dirty="0" smtClean="0"/>
              <a:t>You must commit before the file is actually removed.</a:t>
            </a:r>
          </a:p>
          <a:p>
            <a:endParaRPr lang="en-US" dirty="0" smtClean="0"/>
          </a:p>
        </p:txBody>
      </p:sp>
      <p:sp>
        <p:nvSpPr>
          <p:cNvPr id="8" name="laptop"/>
          <p:cNvSpPr>
            <a:spLocks noEditPoints="1" noChangeArrowheads="1"/>
          </p:cNvSpPr>
          <p:nvPr/>
        </p:nvSpPr>
        <p:spPr bwMode="auto">
          <a:xfrm>
            <a:off x="1447800" y="4800600"/>
            <a:ext cx="990600" cy="746125"/>
          </a:xfrm>
          <a:custGeom>
            <a:avLst/>
            <a:gdLst>
              <a:gd name="T0" fmla="*/ 154185 w 21600"/>
              <a:gd name="T1" fmla="*/ 0 h 21600"/>
              <a:gd name="T2" fmla="*/ 154185 w 21600"/>
              <a:gd name="T3" fmla="*/ 247776 h 21600"/>
              <a:gd name="T4" fmla="*/ 840497 w 21600"/>
              <a:gd name="T5" fmla="*/ 0 h 21600"/>
              <a:gd name="T6" fmla="*/ 840497 w 21600"/>
              <a:gd name="T7" fmla="*/ 247776 h 21600"/>
              <a:gd name="T8" fmla="*/ 495300 w 21600"/>
              <a:gd name="T9" fmla="*/ 0 h 21600"/>
              <a:gd name="T10" fmla="*/ 495300 w 21600"/>
              <a:gd name="T11" fmla="*/ 746125 h 21600"/>
              <a:gd name="T12" fmla="*/ 0 w 21600"/>
              <a:gd name="T13" fmla="*/ 746125 h 21600"/>
              <a:gd name="T14" fmla="*/ 990600 w 21600"/>
              <a:gd name="T15" fmla="*/ 7461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1603375" y="44196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John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SVN Commands:  status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Reports the status of a file/directory in SVN</a:t>
            </a:r>
          </a:p>
          <a:p>
            <a:endParaRPr lang="en-US" dirty="0" smtClean="0"/>
          </a:p>
          <a:p>
            <a:r>
              <a:rPr lang="en-US" dirty="0" smtClean="0"/>
              <a:t>What have I modified since my last commit?</a:t>
            </a:r>
          </a:p>
          <a:p>
            <a:endParaRPr lang="en-US" dirty="0" smtClean="0"/>
          </a:p>
          <a:p>
            <a:r>
              <a:rPr lang="en-US" dirty="0" smtClean="0"/>
              <a:t>Which files have been added or deleted?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" name="laptop"/>
          <p:cNvSpPr>
            <a:spLocks noEditPoints="1" noChangeArrowheads="1"/>
          </p:cNvSpPr>
          <p:nvPr/>
        </p:nvSpPr>
        <p:spPr bwMode="auto">
          <a:xfrm>
            <a:off x="1447800" y="4800600"/>
            <a:ext cx="990600" cy="746125"/>
          </a:xfrm>
          <a:custGeom>
            <a:avLst/>
            <a:gdLst>
              <a:gd name="T0" fmla="*/ 154185 w 21600"/>
              <a:gd name="T1" fmla="*/ 0 h 21600"/>
              <a:gd name="T2" fmla="*/ 154185 w 21600"/>
              <a:gd name="T3" fmla="*/ 247776 h 21600"/>
              <a:gd name="T4" fmla="*/ 840497 w 21600"/>
              <a:gd name="T5" fmla="*/ 0 h 21600"/>
              <a:gd name="T6" fmla="*/ 840497 w 21600"/>
              <a:gd name="T7" fmla="*/ 247776 h 21600"/>
              <a:gd name="T8" fmla="*/ 495300 w 21600"/>
              <a:gd name="T9" fmla="*/ 0 h 21600"/>
              <a:gd name="T10" fmla="*/ 495300 w 21600"/>
              <a:gd name="T11" fmla="*/ 746125 h 21600"/>
              <a:gd name="T12" fmla="*/ 0 w 21600"/>
              <a:gd name="T13" fmla="*/ 746125 h 21600"/>
              <a:gd name="T14" fmla="*/ 990600 w 21600"/>
              <a:gd name="T15" fmla="*/ 7461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1603375" y="44196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John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SVN Commands:  commit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Uploads your changes to the SVN server.</a:t>
            </a:r>
          </a:p>
          <a:p>
            <a:endParaRPr lang="en-US" dirty="0" smtClean="0"/>
          </a:p>
          <a:p>
            <a:r>
              <a:rPr lang="en-US" dirty="0" smtClean="0"/>
              <a:t>The repository will receive a new version number.</a:t>
            </a:r>
          </a:p>
          <a:p>
            <a:endParaRPr lang="en-US" dirty="0" smtClean="0"/>
          </a:p>
          <a:p>
            <a:r>
              <a:rPr lang="en-US" dirty="0" smtClean="0"/>
              <a:t>Add descriptive message to describe your edits.</a:t>
            </a:r>
          </a:p>
          <a:p>
            <a:endParaRPr lang="en-US" dirty="0" smtClean="0"/>
          </a:p>
          <a:p>
            <a:r>
              <a:rPr lang="en-US" dirty="0" smtClean="0"/>
              <a:t>Command recursively searches for modified files.</a:t>
            </a:r>
          </a:p>
        </p:txBody>
      </p:sp>
      <p:sp>
        <p:nvSpPr>
          <p:cNvPr id="8" name="laptop"/>
          <p:cNvSpPr>
            <a:spLocks noEditPoints="1" noChangeArrowheads="1"/>
          </p:cNvSpPr>
          <p:nvPr/>
        </p:nvSpPr>
        <p:spPr bwMode="auto">
          <a:xfrm>
            <a:off x="1447800" y="4800600"/>
            <a:ext cx="990600" cy="746125"/>
          </a:xfrm>
          <a:custGeom>
            <a:avLst/>
            <a:gdLst>
              <a:gd name="T0" fmla="*/ 154185 w 21600"/>
              <a:gd name="T1" fmla="*/ 0 h 21600"/>
              <a:gd name="T2" fmla="*/ 154185 w 21600"/>
              <a:gd name="T3" fmla="*/ 247776 h 21600"/>
              <a:gd name="T4" fmla="*/ 840497 w 21600"/>
              <a:gd name="T5" fmla="*/ 0 h 21600"/>
              <a:gd name="T6" fmla="*/ 840497 w 21600"/>
              <a:gd name="T7" fmla="*/ 247776 h 21600"/>
              <a:gd name="T8" fmla="*/ 495300 w 21600"/>
              <a:gd name="T9" fmla="*/ 0 h 21600"/>
              <a:gd name="T10" fmla="*/ 495300 w 21600"/>
              <a:gd name="T11" fmla="*/ 746125 h 21600"/>
              <a:gd name="T12" fmla="*/ 0 w 21600"/>
              <a:gd name="T13" fmla="*/ 746125 h 21600"/>
              <a:gd name="T14" fmla="*/ 990600 w 21600"/>
              <a:gd name="T15" fmla="*/ 7461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" name="Picture 12" descr="MCj019743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572000"/>
            <a:ext cx="863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6292850" y="4191000"/>
            <a:ext cx="1403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SVN Server</a:t>
            </a:r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1603375" y="44196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John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3200400" y="4953000"/>
            <a:ext cx="2667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Process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Start with SVN update (download)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Add/remove/modify files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Changes are made locally, on your computer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Run SVN update, check status</a:t>
            </a:r>
          </a:p>
          <a:p>
            <a:pPr lvl="1"/>
            <a:r>
              <a:rPr lang="en-US" dirty="0" smtClean="0"/>
              <a:t>Check your work</a:t>
            </a:r>
          </a:p>
          <a:p>
            <a:pPr lvl="1"/>
            <a:r>
              <a:rPr lang="en-US" dirty="0" smtClean="0"/>
              <a:t>Is the local copy up-to-date?</a:t>
            </a:r>
          </a:p>
          <a:p>
            <a:pPr lvl="1"/>
            <a:r>
              <a:rPr lang="en-US" dirty="0" smtClean="0"/>
              <a:t>Have new files/directories been added?</a:t>
            </a:r>
          </a:p>
          <a:p>
            <a:pPr lvl="1"/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Commit revisions to SVN (upload)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Demonstration</a:t>
            </a:r>
          </a:p>
        </p:txBody>
      </p:sp>
      <p:pic>
        <p:nvPicPr>
          <p:cNvPr id="5" name="Content Placeholder 4" descr="tortoise-modified-end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098243"/>
            <a:ext cx="5562600" cy="2483157"/>
          </a:xfrm>
        </p:spPr>
      </p:pic>
      <p:pic>
        <p:nvPicPr>
          <p:cNvPr id="6" name="Content Placeholder 5" descr="syncro-status-modified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429000" y="2895600"/>
            <a:ext cx="5562599" cy="3074371"/>
          </a:xfrm>
        </p:spPr>
      </p:pic>
      <p:pic>
        <p:nvPicPr>
          <p:cNvPr id="1026" name="Picture 2" descr="C:\Users\jar2\Desktop\workshop\svn\syncro\syncro-ad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57200"/>
            <a:ext cx="1641026" cy="2232025"/>
          </a:xfrm>
          <a:prstGeom prst="rect">
            <a:avLst/>
          </a:prstGeom>
          <a:noFill/>
        </p:spPr>
      </p:pic>
      <p:pic>
        <p:nvPicPr>
          <p:cNvPr id="1027" name="Picture 3" descr="C:\Users\jar2\Desktop\workshop\svn\tortoise\tortoise-modified-stat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038600"/>
            <a:ext cx="2971800" cy="15245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Practices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Always run SVN update before you begin working.</a:t>
            </a:r>
          </a:p>
          <a:p>
            <a:endParaRPr lang="en-US" dirty="0" smtClean="0"/>
          </a:p>
          <a:p>
            <a:r>
              <a:rPr lang="en-US" dirty="0" smtClean="0"/>
              <a:t>Commit your files frequently, after small milestones.</a:t>
            </a:r>
          </a:p>
          <a:p>
            <a:pPr lvl="1"/>
            <a:r>
              <a:rPr lang="en-US" dirty="0" smtClean="0"/>
              <a:t>If your local copy is lost, a copy will still exist on the server.</a:t>
            </a:r>
          </a:p>
          <a:p>
            <a:pPr lvl="1"/>
            <a:r>
              <a:rPr lang="en-US" dirty="0" smtClean="0"/>
              <a:t>The more time / edits between commits, the more conflicts.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not forget to add new files and directories.</a:t>
            </a:r>
          </a:p>
          <a:p>
            <a:endParaRPr lang="en-US" dirty="0" smtClean="0"/>
          </a:p>
          <a:p>
            <a:r>
              <a:rPr lang="en-US" dirty="0" smtClean="0"/>
              <a:t>Always work from SVN.</a:t>
            </a:r>
          </a:p>
          <a:p>
            <a:pPr lvl="1"/>
            <a:r>
              <a:rPr lang="en-US" dirty="0" smtClean="0"/>
              <a:t>When you share your files outside of SVN (e.g. email, </a:t>
            </a:r>
            <a:r>
              <a:rPr lang="en-US" dirty="0" err="1" smtClean="0"/>
              <a:t>Dropbox</a:t>
            </a:r>
            <a:r>
              <a:rPr lang="en-US" dirty="0" smtClean="0"/>
              <a:t>, USB drives, etc), you lose the benefits.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SVN Tags and Branches</a:t>
            </a:r>
          </a:p>
        </p:txBody>
      </p:sp>
      <p:sp>
        <p:nvSpPr>
          <p:cNvPr id="11267" name="Line 5"/>
          <p:cNvSpPr>
            <a:spLocks noChangeShapeType="1"/>
          </p:cNvSpPr>
          <p:nvPr/>
        </p:nvSpPr>
        <p:spPr bwMode="auto">
          <a:xfrm flipV="1">
            <a:off x="1066800" y="2743200"/>
            <a:ext cx="723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Oval 7"/>
          <p:cNvSpPr>
            <a:spLocks noChangeArrowheads="1"/>
          </p:cNvSpPr>
          <p:nvPr/>
        </p:nvSpPr>
        <p:spPr bwMode="auto">
          <a:xfrm>
            <a:off x="9144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9"/>
          <p:cNvSpPr>
            <a:spLocks noChangeShapeType="1"/>
          </p:cNvSpPr>
          <p:nvPr/>
        </p:nvSpPr>
        <p:spPr bwMode="auto">
          <a:xfrm>
            <a:off x="5562600" y="15621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10"/>
          <p:cNvSpPr>
            <a:spLocks noChangeShapeType="1"/>
          </p:cNvSpPr>
          <p:nvPr/>
        </p:nvSpPr>
        <p:spPr bwMode="auto">
          <a:xfrm>
            <a:off x="2362200" y="15621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2362200" y="1524000"/>
            <a:ext cx="10255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Fall 2012</a:t>
            </a:r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5562600" y="1524000"/>
            <a:ext cx="12890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Spring 2012</a:t>
            </a: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2486025" y="2876550"/>
            <a:ext cx="2924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Trunk: Development for next semester…</a:t>
            </a:r>
          </a:p>
        </p:txBody>
      </p:sp>
      <p:sp>
        <p:nvSpPr>
          <p:cNvPr id="11274" name="Text Box 14"/>
          <p:cNvSpPr txBox="1">
            <a:spLocks noChangeArrowheads="1"/>
          </p:cNvSpPr>
          <p:nvPr/>
        </p:nvSpPr>
        <p:spPr bwMode="auto">
          <a:xfrm>
            <a:off x="5638800" y="2876550"/>
            <a:ext cx="2924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Trunk: Development for next semester…</a:t>
            </a:r>
          </a:p>
        </p:txBody>
      </p:sp>
      <p:sp>
        <p:nvSpPr>
          <p:cNvPr id="11275" name="Text Box 15"/>
          <p:cNvSpPr txBox="1">
            <a:spLocks noChangeArrowheads="1"/>
          </p:cNvSpPr>
          <p:nvPr/>
        </p:nvSpPr>
        <p:spPr bwMode="auto">
          <a:xfrm>
            <a:off x="685800" y="2876550"/>
            <a:ext cx="17192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Development begins…</a:t>
            </a:r>
          </a:p>
        </p:txBody>
      </p:sp>
      <p:sp>
        <p:nvSpPr>
          <p:cNvPr id="11276" name="Text Box 16"/>
          <p:cNvSpPr txBox="1">
            <a:spLocks noChangeArrowheads="1"/>
          </p:cNvSpPr>
          <p:nvPr/>
        </p:nvSpPr>
        <p:spPr bwMode="auto">
          <a:xfrm>
            <a:off x="762000" y="1524000"/>
            <a:ext cx="1473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Summer 2012</a:t>
            </a:r>
          </a:p>
        </p:txBody>
      </p:sp>
      <p:sp>
        <p:nvSpPr>
          <p:cNvPr id="11277" name="Oval 17"/>
          <p:cNvSpPr>
            <a:spLocks noChangeArrowheads="1"/>
          </p:cNvSpPr>
          <p:nvPr/>
        </p:nvSpPr>
        <p:spPr bwMode="auto">
          <a:xfrm>
            <a:off x="20574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21"/>
          <p:cNvSpPr>
            <a:spLocks noChangeShapeType="1"/>
          </p:cNvSpPr>
          <p:nvPr/>
        </p:nvSpPr>
        <p:spPr bwMode="auto">
          <a:xfrm flipV="1">
            <a:off x="2133600" y="2286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22"/>
          <p:cNvSpPr>
            <a:spLocks noChangeShapeType="1"/>
          </p:cNvSpPr>
          <p:nvPr/>
        </p:nvSpPr>
        <p:spPr bwMode="auto">
          <a:xfrm>
            <a:off x="2133600" y="22860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Text Box 24"/>
          <p:cNvSpPr txBox="1">
            <a:spLocks noChangeArrowheads="1"/>
          </p:cNvSpPr>
          <p:nvPr/>
        </p:nvSpPr>
        <p:spPr bwMode="auto">
          <a:xfrm>
            <a:off x="2498725" y="2014538"/>
            <a:ext cx="1493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Branch: version 1.0</a:t>
            </a:r>
          </a:p>
        </p:txBody>
      </p:sp>
      <p:sp>
        <p:nvSpPr>
          <p:cNvPr id="11281" name="Oval 25"/>
          <p:cNvSpPr>
            <a:spLocks noChangeArrowheads="1"/>
          </p:cNvSpPr>
          <p:nvPr/>
        </p:nvSpPr>
        <p:spPr bwMode="auto">
          <a:xfrm>
            <a:off x="53340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26"/>
          <p:cNvSpPr>
            <a:spLocks noChangeShapeType="1"/>
          </p:cNvSpPr>
          <p:nvPr/>
        </p:nvSpPr>
        <p:spPr bwMode="auto">
          <a:xfrm flipV="1">
            <a:off x="5410200" y="2286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Line 27"/>
          <p:cNvSpPr>
            <a:spLocks noChangeShapeType="1"/>
          </p:cNvSpPr>
          <p:nvPr/>
        </p:nvSpPr>
        <p:spPr bwMode="auto">
          <a:xfrm>
            <a:off x="5410200" y="22860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4" name="Text Box 28"/>
          <p:cNvSpPr txBox="1">
            <a:spLocks noChangeArrowheads="1"/>
          </p:cNvSpPr>
          <p:nvPr/>
        </p:nvSpPr>
        <p:spPr bwMode="auto">
          <a:xfrm>
            <a:off x="5775325" y="2014538"/>
            <a:ext cx="1493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Branch: version 2.0</a:t>
            </a:r>
          </a:p>
        </p:txBody>
      </p:sp>
      <p:sp>
        <p:nvSpPr>
          <p:cNvPr id="11285" name="Oval 29"/>
          <p:cNvSpPr>
            <a:spLocks noChangeArrowheads="1"/>
          </p:cNvSpPr>
          <p:nvPr/>
        </p:nvSpPr>
        <p:spPr bwMode="auto">
          <a:xfrm>
            <a:off x="2286000" y="2209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Oval 32"/>
          <p:cNvSpPr>
            <a:spLocks noChangeArrowheads="1"/>
          </p:cNvSpPr>
          <p:nvPr/>
        </p:nvSpPr>
        <p:spPr bwMode="auto">
          <a:xfrm>
            <a:off x="5486400" y="2209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Text Box 34"/>
          <p:cNvSpPr txBox="1">
            <a:spLocks noChangeArrowheads="1"/>
          </p:cNvSpPr>
          <p:nvPr/>
        </p:nvSpPr>
        <p:spPr bwMode="auto">
          <a:xfrm>
            <a:off x="381000" y="4327525"/>
            <a:ext cx="8305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en-US" sz="2000"/>
              <a:t>Branch represents the “stable” copy of a course.</a:t>
            </a:r>
          </a:p>
          <a:p>
            <a:pPr marL="457200" indent="-457200">
              <a:buFontTx/>
              <a:buChar char="•"/>
            </a:pPr>
            <a:r>
              <a:rPr lang="en-US" sz="2000"/>
              <a:t>Bug fixes can be committed to the branch, if necessary.</a:t>
            </a:r>
          </a:p>
          <a:p>
            <a:pPr marL="457200" indent="-457200">
              <a:buFontTx/>
              <a:buChar char="•"/>
            </a:pPr>
            <a:r>
              <a:rPr lang="en-US" sz="2000"/>
              <a:t>Development can continue on trunk without disrupting users.</a:t>
            </a:r>
          </a:p>
          <a:p>
            <a:pPr marL="457200" indent="-457200"/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Resolving Conflicts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A conflict occurs when two or more users modify the same file at the same time.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SVN is capable of automatically resolving simple conflicts by merging differences.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Some conflicts are too great for SVN.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Always update before you begin working.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SVN Software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PC: </a:t>
            </a:r>
            <a:r>
              <a:rPr lang="en-US" dirty="0" err="1" smtClean="0"/>
              <a:t>TortoiseSVN</a:t>
            </a:r>
            <a:endParaRPr lang="en-US" dirty="0" smtClean="0"/>
          </a:p>
          <a:p>
            <a:r>
              <a:rPr lang="en-US" dirty="0" smtClean="0"/>
              <a:t>Open Source Software – Freely Available</a:t>
            </a:r>
          </a:p>
          <a:p>
            <a:r>
              <a:rPr lang="en-US" u="sng" dirty="0" smtClean="0">
                <a:hlinkClick r:id="rId2"/>
              </a:rPr>
              <a:t>http://tortoisesvn.net/downloads.html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Mac or PC: </a:t>
            </a:r>
            <a:r>
              <a:rPr lang="en-US" dirty="0" err="1" smtClean="0"/>
              <a:t>Syncro</a:t>
            </a:r>
            <a:r>
              <a:rPr lang="en-US" dirty="0" smtClean="0"/>
              <a:t> SVN</a:t>
            </a:r>
          </a:p>
          <a:p>
            <a:r>
              <a:rPr lang="en-US" dirty="0" smtClean="0"/>
              <a:t>Commercial Product – Included with Oxygen XML</a:t>
            </a:r>
          </a:p>
          <a:p>
            <a:r>
              <a:rPr lang="en-US" u="sng" dirty="0" smtClean="0">
                <a:hlinkClick r:id="rId3"/>
              </a:rPr>
              <a:t>http://oxygenxml.com/download_oxygenxml_editor.html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Welcome and Introductions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What is version control?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Overview of Commands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Demonstration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Workflow and Best Practices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Workshop Pre-Work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Questions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 by Doing: Intro to Subversion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8318" indent="-514350"/>
            <a:r>
              <a:rPr lang="en-US" sz="2800" dirty="0" smtClean="0"/>
              <a:t>Practice the concepts we discussed today:</a:t>
            </a:r>
          </a:p>
          <a:p>
            <a:pPr marL="258318" indent="-514350">
              <a:buFont typeface="Arial" pitchFamily="34" charset="0"/>
              <a:buChar char="•"/>
            </a:pPr>
            <a:r>
              <a:rPr lang="en-US" dirty="0" smtClean="0"/>
              <a:t>Checking out a local copy</a:t>
            </a:r>
          </a:p>
          <a:p>
            <a:pPr marL="258318" indent="-514350">
              <a:buFont typeface="Arial" pitchFamily="34" charset="0"/>
              <a:buChar char="•"/>
            </a:pPr>
            <a:r>
              <a:rPr lang="en-US" dirty="0" smtClean="0"/>
              <a:t>Update from SVN</a:t>
            </a:r>
          </a:p>
          <a:p>
            <a:pPr marL="258318" indent="-514350">
              <a:buFont typeface="Arial" pitchFamily="34" charset="0"/>
              <a:buChar char="•"/>
            </a:pPr>
            <a:r>
              <a:rPr lang="en-US" dirty="0" smtClean="0"/>
              <a:t>Add / edit / delete files</a:t>
            </a:r>
          </a:p>
          <a:p>
            <a:pPr marL="258318" indent="-514350">
              <a:buFont typeface="Arial" pitchFamily="34" charset="0"/>
              <a:buChar char="•"/>
            </a:pPr>
            <a:r>
              <a:rPr lang="en-US" dirty="0" smtClean="0"/>
              <a:t>Commit to SVN</a:t>
            </a:r>
          </a:p>
          <a:p>
            <a:pPr marL="258318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258318" indent="-514350"/>
            <a:r>
              <a:rPr lang="en-US" sz="2800" dirty="0" smtClean="0"/>
              <a:t>Available as a Google Doc:</a:t>
            </a:r>
          </a:p>
          <a:p>
            <a:pPr marL="258318" indent="-514350" algn="ctr"/>
            <a:r>
              <a:rPr lang="en-US" dirty="0" smtClean="0">
                <a:hlinkClick r:id="rId2"/>
              </a:rPr>
              <a:t>Learn by Doing: Intro to Subversion - Part 1</a:t>
            </a:r>
            <a:endParaRPr lang="en-US" dirty="0" smtClean="0"/>
          </a:p>
          <a:p>
            <a:pPr marL="258318" indent="-514350" algn="ctr"/>
            <a:endParaRPr lang="en-US" dirty="0" smtClean="0"/>
          </a:p>
          <a:p>
            <a:pPr marL="258318" indent="-514350"/>
            <a:r>
              <a:rPr lang="en-US" sz="2800" dirty="0" smtClean="0"/>
              <a:t>The tutorial takes 30 to 45 minutes to complete.</a:t>
            </a:r>
          </a:p>
          <a:p>
            <a:pPr marL="258318" indent="-514350" algn="ctr"/>
            <a:endParaRPr lang="en-US" dirty="0" smtClean="0"/>
          </a:p>
          <a:p>
            <a:pPr marL="258318" indent="-514350"/>
            <a:endParaRPr lang="en-US" sz="2800" dirty="0" smtClean="0"/>
          </a:p>
          <a:p>
            <a:pPr marL="258318" indent="-514350"/>
            <a:endParaRPr lang="en-US" sz="2800" dirty="0" smtClean="0"/>
          </a:p>
          <a:p>
            <a:pPr marL="258318" indent="-514350"/>
            <a:endParaRPr lang="en-US" sz="2800" dirty="0" smtClean="0"/>
          </a:p>
          <a:p>
            <a:pPr marL="258318" indent="-51435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Hands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indent="-457200">
              <a:buFont typeface="+mj-lt"/>
              <a:buAutoNum type="arabicPeriod"/>
            </a:pPr>
            <a:r>
              <a:rPr lang="en-US" dirty="0" smtClean="0"/>
              <a:t>Review the SVN guide for PC or Mac</a:t>
            </a:r>
          </a:p>
          <a:p>
            <a:pPr marL="201168" indent="-457200">
              <a:buFont typeface="+mj-lt"/>
              <a:buAutoNum type="arabicPeriod"/>
            </a:pPr>
            <a:endParaRPr lang="en-US" dirty="0" smtClean="0"/>
          </a:p>
          <a:p>
            <a:pPr marL="201168" indent="-457200">
              <a:buFont typeface="+mj-lt"/>
              <a:buAutoNum type="arabicPeriod"/>
            </a:pPr>
            <a:r>
              <a:rPr lang="en-US" dirty="0" smtClean="0"/>
              <a:t>Checkout your project </a:t>
            </a:r>
            <a:r>
              <a:rPr lang="en-US" dirty="0" smtClean="0"/>
              <a:t>template</a:t>
            </a:r>
          </a:p>
          <a:p>
            <a:pPr marL="859536" lvl="1" indent="-457200">
              <a:buNone/>
            </a:pPr>
            <a:r>
              <a:rPr lang="en-US" sz="2000" dirty="0" smtClean="0"/>
              <a:t>https://svn.oli.cmu.edu/svn/community/&lt;team&gt;/&lt;proejct&gt;/trunk</a:t>
            </a:r>
            <a:endParaRPr lang="en-US" sz="2000" dirty="0" smtClean="0"/>
          </a:p>
          <a:p>
            <a:pPr marL="201168" indent="-457200">
              <a:buFont typeface="+mj-lt"/>
              <a:buAutoNum type="arabicPeriod"/>
            </a:pPr>
            <a:endParaRPr lang="en-US" dirty="0" smtClean="0"/>
          </a:p>
          <a:p>
            <a:pPr marL="201168" indent="-457200">
              <a:buFont typeface="+mj-lt"/>
              <a:buAutoNum type="arabicPeriod"/>
            </a:pPr>
            <a:r>
              <a:rPr lang="en-US" dirty="0" smtClean="0"/>
              <a:t>Explore the file structure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Autofit/>
          </a:bodyPr>
          <a:lstStyle/>
          <a:p>
            <a:r>
              <a:rPr lang="en-US" dirty="0" smtClean="0"/>
              <a:t>By the end of this lesson you will be able to:</a:t>
            </a:r>
          </a:p>
          <a:p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Explain how version control enables course development teams to collaborate.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Checkout a “local copy” of a project from SVN to your computer.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Update your local copy to download changes made by others on your team.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Create, modify, rename, and delete project files using SVN.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Commit your changes to SVN so they are accessible by others on your team.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Incorporate SVN into your workflow; implement strategies that reduce conflicts and promote collaboration.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What is a version control system? 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“The management of multiple revisions of the same unit of information.” – Wikipedia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Provides a centralized place to store files.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Tracks the changes made to each file.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Prior versions of a file can be retrieved.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Allows multiple contributors to work simultaneously. 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What is Subversion (SVN)? 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Subversion is software tool for version control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Files are stored on a central server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Work from your computer, then upload your changes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Very efficient at storing and transferring files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Only uploads / downloads the changes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Requires a different workflow than you may be used to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How does SVN work?</a:t>
            </a:r>
          </a:p>
        </p:txBody>
      </p:sp>
      <p:sp>
        <p:nvSpPr>
          <p:cNvPr id="9219" name="tower"/>
          <p:cNvSpPr>
            <a:spLocks noEditPoints="1" noChangeArrowheads="1"/>
          </p:cNvSpPr>
          <p:nvPr/>
        </p:nvSpPr>
        <p:spPr bwMode="auto">
          <a:xfrm>
            <a:off x="6591300" y="2249487"/>
            <a:ext cx="566738" cy="1133475"/>
          </a:xfrm>
          <a:custGeom>
            <a:avLst/>
            <a:gdLst>
              <a:gd name="T0" fmla="*/ 0 w 21600"/>
              <a:gd name="T1" fmla="*/ 114607 h 21600"/>
              <a:gd name="T2" fmla="*/ 174849 w 21600"/>
              <a:gd name="T3" fmla="*/ 0 h 21600"/>
              <a:gd name="T4" fmla="*/ 283369 w 21600"/>
              <a:gd name="T5" fmla="*/ 0 h 21600"/>
              <a:gd name="T6" fmla="*/ 566738 w 21600"/>
              <a:gd name="T7" fmla="*/ 0 h 21600"/>
              <a:gd name="T8" fmla="*/ 566738 w 21600"/>
              <a:gd name="T9" fmla="*/ 611289 h 21600"/>
              <a:gd name="T10" fmla="*/ 566738 w 21600"/>
              <a:gd name="T11" fmla="*/ 1018868 h 21600"/>
              <a:gd name="T12" fmla="*/ 397924 w 21600"/>
              <a:gd name="T13" fmla="*/ 1133475 h 21600"/>
              <a:gd name="T14" fmla="*/ 277334 w 21600"/>
              <a:gd name="T15" fmla="*/ 1133475 h 21600"/>
              <a:gd name="T16" fmla="*/ 0 w 21600"/>
              <a:gd name="T17" fmla="*/ 1133475 h 21600"/>
              <a:gd name="T18" fmla="*/ 0 w 21600"/>
              <a:gd name="T19" fmla="*/ 60494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laptop"/>
          <p:cNvSpPr>
            <a:spLocks noEditPoints="1" noChangeArrowheads="1"/>
          </p:cNvSpPr>
          <p:nvPr/>
        </p:nvSpPr>
        <p:spPr bwMode="auto">
          <a:xfrm>
            <a:off x="914400" y="4459287"/>
            <a:ext cx="990600" cy="746125"/>
          </a:xfrm>
          <a:custGeom>
            <a:avLst/>
            <a:gdLst>
              <a:gd name="T0" fmla="*/ 154185 w 21600"/>
              <a:gd name="T1" fmla="*/ 0 h 21600"/>
              <a:gd name="T2" fmla="*/ 154185 w 21600"/>
              <a:gd name="T3" fmla="*/ 247776 h 21600"/>
              <a:gd name="T4" fmla="*/ 840497 w 21600"/>
              <a:gd name="T5" fmla="*/ 0 h 21600"/>
              <a:gd name="T6" fmla="*/ 840497 w 21600"/>
              <a:gd name="T7" fmla="*/ 247776 h 21600"/>
              <a:gd name="T8" fmla="*/ 495300 w 21600"/>
              <a:gd name="T9" fmla="*/ 0 h 21600"/>
              <a:gd name="T10" fmla="*/ 495300 w 21600"/>
              <a:gd name="T11" fmla="*/ 746125 h 21600"/>
              <a:gd name="T12" fmla="*/ 0 w 21600"/>
              <a:gd name="T13" fmla="*/ 746125 h 21600"/>
              <a:gd name="T14" fmla="*/ 990600 w 21600"/>
              <a:gd name="T15" fmla="*/ 7461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computr1"/>
          <p:cNvSpPr>
            <a:spLocks noEditPoints="1" noChangeArrowheads="1"/>
          </p:cNvSpPr>
          <p:nvPr/>
        </p:nvSpPr>
        <p:spPr bwMode="auto">
          <a:xfrm>
            <a:off x="990600" y="1335087"/>
            <a:ext cx="838200" cy="838200"/>
          </a:xfrm>
          <a:custGeom>
            <a:avLst/>
            <a:gdLst>
              <a:gd name="T0" fmla="*/ 758067 w 21600"/>
              <a:gd name="T1" fmla="*/ 0 h 21600"/>
              <a:gd name="T2" fmla="*/ 419100 w 21600"/>
              <a:gd name="T3" fmla="*/ 0 h 21600"/>
              <a:gd name="T4" fmla="*/ 80133 w 21600"/>
              <a:gd name="T5" fmla="*/ 0 h 21600"/>
              <a:gd name="T6" fmla="*/ 0 w 21600"/>
              <a:gd name="T7" fmla="*/ 597140 h 21600"/>
              <a:gd name="T8" fmla="*/ 0 w 21600"/>
              <a:gd name="T9" fmla="*/ 838200 h 21600"/>
              <a:gd name="T10" fmla="*/ 419100 w 21600"/>
              <a:gd name="T11" fmla="*/ 838200 h 21600"/>
              <a:gd name="T12" fmla="*/ 838200 w 21600"/>
              <a:gd name="T13" fmla="*/ 838200 h 21600"/>
              <a:gd name="T14" fmla="*/ 838200 w 21600"/>
              <a:gd name="T15" fmla="*/ 597140 h 21600"/>
              <a:gd name="T16" fmla="*/ 758067 w 21600"/>
              <a:gd name="T17" fmla="*/ 525932 h 21600"/>
              <a:gd name="T18" fmla="*/ 80133 w 21600"/>
              <a:gd name="T19" fmla="*/ 525932 h 21600"/>
              <a:gd name="T20" fmla="*/ 80133 w 21600"/>
              <a:gd name="T21" fmla="*/ 262946 h 21600"/>
              <a:gd name="T22" fmla="*/ 758067 w 21600"/>
              <a:gd name="T23" fmla="*/ 262946 h 21600"/>
              <a:gd name="T24" fmla="*/ 0 w 21600"/>
              <a:gd name="T25" fmla="*/ 717670 h 21600"/>
              <a:gd name="T26" fmla="*/ 838200 w 21600"/>
              <a:gd name="T27" fmla="*/ 717670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4923 w 21600"/>
              <a:gd name="T43" fmla="*/ 2541 h 21600"/>
              <a:gd name="T44" fmla="*/ 16756 w 21600"/>
              <a:gd name="T45" fmla="*/ 11153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222" name="Picture 12" descr="MCj019743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9100" y="2173287"/>
            <a:ext cx="863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Line 16"/>
          <p:cNvSpPr>
            <a:spLocks noChangeShapeType="1"/>
          </p:cNvSpPr>
          <p:nvPr/>
        </p:nvSpPr>
        <p:spPr bwMode="auto">
          <a:xfrm>
            <a:off x="1866900" y="1868487"/>
            <a:ext cx="2362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17"/>
          <p:cNvSpPr>
            <a:spLocks noChangeShapeType="1"/>
          </p:cNvSpPr>
          <p:nvPr/>
        </p:nvSpPr>
        <p:spPr bwMode="auto">
          <a:xfrm flipV="1">
            <a:off x="1943100" y="2782887"/>
            <a:ext cx="2286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18"/>
          <p:cNvSpPr>
            <a:spLocks noChangeShapeType="1"/>
          </p:cNvSpPr>
          <p:nvPr/>
        </p:nvSpPr>
        <p:spPr bwMode="auto">
          <a:xfrm flipV="1">
            <a:off x="1866900" y="2782887"/>
            <a:ext cx="23622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9226" name="Picture 19" descr="iig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859087"/>
            <a:ext cx="114300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Line 20"/>
          <p:cNvSpPr>
            <a:spLocks noChangeShapeType="1"/>
          </p:cNvSpPr>
          <p:nvPr/>
        </p:nvSpPr>
        <p:spPr bwMode="auto">
          <a:xfrm>
            <a:off x="5067300" y="2859087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8" name="Text Box 21"/>
          <p:cNvSpPr txBox="1">
            <a:spLocks noChangeArrowheads="1"/>
          </p:cNvSpPr>
          <p:nvPr/>
        </p:nvSpPr>
        <p:spPr bwMode="auto">
          <a:xfrm>
            <a:off x="3924300" y="1868487"/>
            <a:ext cx="1403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SVN Server</a:t>
            </a:r>
          </a:p>
        </p:txBody>
      </p:sp>
      <p:sp>
        <p:nvSpPr>
          <p:cNvPr id="9229" name="Text Box 22"/>
          <p:cNvSpPr txBox="1">
            <a:spLocks noChangeArrowheads="1"/>
          </p:cNvSpPr>
          <p:nvPr/>
        </p:nvSpPr>
        <p:spPr bwMode="auto">
          <a:xfrm>
            <a:off x="6184900" y="1487487"/>
            <a:ext cx="15430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Development</a:t>
            </a:r>
            <a:br>
              <a:rPr lang="en-US"/>
            </a:br>
            <a:r>
              <a:rPr lang="en-US"/>
              <a:t>Server</a:t>
            </a:r>
          </a:p>
        </p:txBody>
      </p:sp>
      <p:sp>
        <p:nvSpPr>
          <p:cNvPr id="9230" name="Text Box 23"/>
          <p:cNvSpPr txBox="1">
            <a:spLocks noChangeArrowheads="1"/>
          </p:cNvSpPr>
          <p:nvPr/>
        </p:nvSpPr>
        <p:spPr bwMode="auto">
          <a:xfrm>
            <a:off x="1057275" y="990600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Ross</a:t>
            </a:r>
          </a:p>
        </p:txBody>
      </p:sp>
      <p:sp>
        <p:nvSpPr>
          <p:cNvPr id="9231" name="Text Box 24"/>
          <p:cNvSpPr txBox="1">
            <a:spLocks noChangeArrowheads="1"/>
          </p:cNvSpPr>
          <p:nvPr/>
        </p:nvSpPr>
        <p:spPr bwMode="auto">
          <a:xfrm>
            <a:off x="1165225" y="2478087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Bill</a:t>
            </a:r>
          </a:p>
        </p:txBody>
      </p:sp>
      <p:sp>
        <p:nvSpPr>
          <p:cNvPr id="9232" name="Text Box 25"/>
          <p:cNvSpPr txBox="1">
            <a:spLocks noChangeArrowheads="1"/>
          </p:cNvSpPr>
          <p:nvPr/>
        </p:nvSpPr>
        <p:spPr bwMode="auto">
          <a:xfrm>
            <a:off x="1069975" y="4078287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John</a:t>
            </a:r>
          </a:p>
        </p:txBody>
      </p:sp>
      <p:sp>
        <p:nvSpPr>
          <p:cNvPr id="141338" name="Document"/>
          <p:cNvSpPr>
            <a:spLocks noEditPoints="1" noChangeArrowheads="1"/>
          </p:cNvSpPr>
          <p:nvPr/>
        </p:nvSpPr>
        <p:spPr bwMode="auto">
          <a:xfrm>
            <a:off x="3851275" y="3544887"/>
            <a:ext cx="682625" cy="9144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9234" name="Picture 27" descr="MCj033981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591175" y="2097087"/>
            <a:ext cx="466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40" name="Document"/>
          <p:cNvSpPr>
            <a:spLocks noEditPoints="1" noChangeArrowheads="1"/>
          </p:cNvSpPr>
          <p:nvPr/>
        </p:nvSpPr>
        <p:spPr bwMode="auto">
          <a:xfrm>
            <a:off x="4079875" y="3773487"/>
            <a:ext cx="682625" cy="9144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1341" name="Document"/>
          <p:cNvSpPr>
            <a:spLocks noEditPoints="1" noChangeArrowheads="1"/>
          </p:cNvSpPr>
          <p:nvPr/>
        </p:nvSpPr>
        <p:spPr bwMode="auto">
          <a:xfrm>
            <a:off x="4384675" y="3925887"/>
            <a:ext cx="682625" cy="9144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1342" name="Document"/>
          <p:cNvSpPr>
            <a:spLocks noEditPoints="1" noChangeArrowheads="1"/>
          </p:cNvSpPr>
          <p:nvPr/>
        </p:nvSpPr>
        <p:spPr bwMode="auto">
          <a:xfrm>
            <a:off x="4689475" y="4078287"/>
            <a:ext cx="682625" cy="9144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38" name="Text Box 31"/>
          <p:cNvSpPr txBox="1">
            <a:spLocks noChangeArrowheads="1"/>
          </p:cNvSpPr>
          <p:nvPr/>
        </p:nvSpPr>
        <p:spPr bwMode="auto">
          <a:xfrm>
            <a:off x="3775075" y="3468687"/>
            <a:ext cx="3898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V 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9239" name="Text Box 32"/>
          <p:cNvSpPr txBox="1">
            <a:spLocks noChangeArrowheads="1"/>
          </p:cNvSpPr>
          <p:nvPr/>
        </p:nvSpPr>
        <p:spPr bwMode="auto">
          <a:xfrm>
            <a:off x="4003675" y="3697287"/>
            <a:ext cx="4106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V 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9240" name="Text Box 33"/>
          <p:cNvSpPr txBox="1">
            <a:spLocks noChangeArrowheads="1"/>
          </p:cNvSpPr>
          <p:nvPr/>
        </p:nvSpPr>
        <p:spPr bwMode="auto">
          <a:xfrm>
            <a:off x="4308475" y="3849687"/>
            <a:ext cx="4090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V </a:t>
            </a:r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9241" name="Text Box 34"/>
          <p:cNvSpPr txBox="1">
            <a:spLocks noChangeArrowheads="1"/>
          </p:cNvSpPr>
          <p:nvPr/>
        </p:nvSpPr>
        <p:spPr bwMode="auto">
          <a:xfrm>
            <a:off x="4613275" y="4002087"/>
            <a:ext cx="4106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V </a:t>
            </a:r>
            <a:r>
              <a:rPr lang="en-US" sz="1200" dirty="0" smtClean="0"/>
              <a:t>4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SVN Commands:  checkout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Downloads a project from the SVN server and creates a local copy on your computer.</a:t>
            </a:r>
          </a:p>
          <a:p>
            <a:endParaRPr lang="en-US" dirty="0" smtClean="0"/>
          </a:p>
          <a:p>
            <a:r>
              <a:rPr lang="en-US" dirty="0" smtClean="0"/>
              <a:t>We will provide you with the command required to checkout your content from SVN.</a:t>
            </a:r>
          </a:p>
          <a:p>
            <a:endParaRPr lang="en-US" dirty="0" smtClean="0"/>
          </a:p>
          <a:p>
            <a:r>
              <a:rPr lang="en-US" dirty="0" smtClean="0"/>
              <a:t>Setup step; you only need to do this once per computer.</a:t>
            </a:r>
          </a:p>
        </p:txBody>
      </p:sp>
      <p:sp>
        <p:nvSpPr>
          <p:cNvPr id="14" name="laptop"/>
          <p:cNvSpPr>
            <a:spLocks noEditPoints="1" noChangeArrowheads="1"/>
          </p:cNvSpPr>
          <p:nvPr/>
        </p:nvSpPr>
        <p:spPr bwMode="auto">
          <a:xfrm>
            <a:off x="1447800" y="4800600"/>
            <a:ext cx="990600" cy="746125"/>
          </a:xfrm>
          <a:custGeom>
            <a:avLst/>
            <a:gdLst>
              <a:gd name="T0" fmla="*/ 154185 w 21600"/>
              <a:gd name="T1" fmla="*/ 0 h 21600"/>
              <a:gd name="T2" fmla="*/ 154185 w 21600"/>
              <a:gd name="T3" fmla="*/ 247776 h 21600"/>
              <a:gd name="T4" fmla="*/ 840497 w 21600"/>
              <a:gd name="T5" fmla="*/ 0 h 21600"/>
              <a:gd name="T6" fmla="*/ 840497 w 21600"/>
              <a:gd name="T7" fmla="*/ 247776 h 21600"/>
              <a:gd name="T8" fmla="*/ 495300 w 21600"/>
              <a:gd name="T9" fmla="*/ 0 h 21600"/>
              <a:gd name="T10" fmla="*/ 495300 w 21600"/>
              <a:gd name="T11" fmla="*/ 746125 h 21600"/>
              <a:gd name="T12" fmla="*/ 0 w 21600"/>
              <a:gd name="T13" fmla="*/ 746125 h 21600"/>
              <a:gd name="T14" fmla="*/ 990600 w 21600"/>
              <a:gd name="T15" fmla="*/ 7461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5" name="Picture 12" descr="MCj019743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572000"/>
            <a:ext cx="863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6292850" y="4191000"/>
            <a:ext cx="1403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SVN Server</a:t>
            </a: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1603375" y="44196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John</a:t>
            </a:r>
          </a:p>
        </p:txBody>
      </p:sp>
      <p:sp>
        <p:nvSpPr>
          <p:cNvPr id="18" name="Left Arrow 17"/>
          <p:cNvSpPr/>
          <p:nvPr/>
        </p:nvSpPr>
        <p:spPr>
          <a:xfrm>
            <a:off x="3276600" y="4876800"/>
            <a:ext cx="26670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SVN Commands:  update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Updates your local copy from the SVN server.</a:t>
            </a:r>
          </a:p>
          <a:p>
            <a:endParaRPr lang="en-US" dirty="0" smtClean="0"/>
          </a:p>
          <a:p>
            <a:r>
              <a:rPr lang="en-US" dirty="0" smtClean="0"/>
              <a:t>Downloads changes made by others on your team.</a:t>
            </a:r>
          </a:p>
          <a:p>
            <a:endParaRPr lang="en-US" dirty="0" smtClean="0"/>
          </a:p>
          <a:p>
            <a:r>
              <a:rPr lang="en-US" dirty="0" smtClean="0"/>
              <a:t>Update to the current or a specific version number.</a:t>
            </a:r>
          </a:p>
        </p:txBody>
      </p:sp>
      <p:sp>
        <p:nvSpPr>
          <p:cNvPr id="19" name="laptop"/>
          <p:cNvSpPr>
            <a:spLocks noEditPoints="1" noChangeArrowheads="1"/>
          </p:cNvSpPr>
          <p:nvPr/>
        </p:nvSpPr>
        <p:spPr bwMode="auto">
          <a:xfrm>
            <a:off x="1447800" y="4800600"/>
            <a:ext cx="990600" cy="746125"/>
          </a:xfrm>
          <a:custGeom>
            <a:avLst/>
            <a:gdLst>
              <a:gd name="T0" fmla="*/ 154185 w 21600"/>
              <a:gd name="T1" fmla="*/ 0 h 21600"/>
              <a:gd name="T2" fmla="*/ 154185 w 21600"/>
              <a:gd name="T3" fmla="*/ 247776 h 21600"/>
              <a:gd name="T4" fmla="*/ 840497 w 21600"/>
              <a:gd name="T5" fmla="*/ 0 h 21600"/>
              <a:gd name="T6" fmla="*/ 840497 w 21600"/>
              <a:gd name="T7" fmla="*/ 247776 h 21600"/>
              <a:gd name="T8" fmla="*/ 495300 w 21600"/>
              <a:gd name="T9" fmla="*/ 0 h 21600"/>
              <a:gd name="T10" fmla="*/ 495300 w 21600"/>
              <a:gd name="T11" fmla="*/ 746125 h 21600"/>
              <a:gd name="T12" fmla="*/ 0 w 21600"/>
              <a:gd name="T13" fmla="*/ 746125 h 21600"/>
              <a:gd name="T14" fmla="*/ 990600 w 21600"/>
              <a:gd name="T15" fmla="*/ 7461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" name="Picture 12" descr="MCj019743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572000"/>
            <a:ext cx="863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6292850" y="4191000"/>
            <a:ext cx="1403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SVN Server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1603375" y="44196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John</a:t>
            </a:r>
          </a:p>
        </p:txBody>
      </p:sp>
      <p:sp>
        <p:nvSpPr>
          <p:cNvPr id="23" name="Left Arrow 22"/>
          <p:cNvSpPr/>
          <p:nvPr/>
        </p:nvSpPr>
        <p:spPr>
          <a:xfrm>
            <a:off x="3276600" y="4876800"/>
            <a:ext cx="26670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SVN Commands:  add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Adds a new file or directory to SVN.</a:t>
            </a:r>
          </a:p>
          <a:p>
            <a:endParaRPr lang="en-US" dirty="0" smtClean="0"/>
          </a:p>
          <a:p>
            <a:r>
              <a:rPr lang="en-US" dirty="0" smtClean="0"/>
              <a:t>Files are not added immediately, notify SVN of new files.</a:t>
            </a:r>
          </a:p>
          <a:p>
            <a:endParaRPr lang="en-US" dirty="0" smtClean="0"/>
          </a:p>
          <a:p>
            <a:r>
              <a:rPr lang="en-US" dirty="0" smtClean="0"/>
              <a:t>You must commit before the file is actually added.</a:t>
            </a:r>
          </a:p>
          <a:p>
            <a:endParaRPr lang="en-US" dirty="0" smtClean="0"/>
          </a:p>
          <a:p>
            <a:r>
              <a:rPr lang="en-US" dirty="0" smtClean="0"/>
              <a:t>Each file only needs to be added once.</a:t>
            </a:r>
          </a:p>
        </p:txBody>
      </p:sp>
      <p:sp>
        <p:nvSpPr>
          <p:cNvPr id="8" name="laptop"/>
          <p:cNvSpPr>
            <a:spLocks noEditPoints="1" noChangeArrowheads="1"/>
          </p:cNvSpPr>
          <p:nvPr/>
        </p:nvSpPr>
        <p:spPr bwMode="auto">
          <a:xfrm>
            <a:off x="1447800" y="4800600"/>
            <a:ext cx="990600" cy="746125"/>
          </a:xfrm>
          <a:custGeom>
            <a:avLst/>
            <a:gdLst>
              <a:gd name="T0" fmla="*/ 154185 w 21600"/>
              <a:gd name="T1" fmla="*/ 0 h 21600"/>
              <a:gd name="T2" fmla="*/ 154185 w 21600"/>
              <a:gd name="T3" fmla="*/ 247776 h 21600"/>
              <a:gd name="T4" fmla="*/ 840497 w 21600"/>
              <a:gd name="T5" fmla="*/ 0 h 21600"/>
              <a:gd name="T6" fmla="*/ 840497 w 21600"/>
              <a:gd name="T7" fmla="*/ 247776 h 21600"/>
              <a:gd name="T8" fmla="*/ 495300 w 21600"/>
              <a:gd name="T9" fmla="*/ 0 h 21600"/>
              <a:gd name="T10" fmla="*/ 495300 w 21600"/>
              <a:gd name="T11" fmla="*/ 746125 h 21600"/>
              <a:gd name="T12" fmla="*/ 0 w 21600"/>
              <a:gd name="T13" fmla="*/ 746125 h 21600"/>
              <a:gd name="T14" fmla="*/ 990600 w 21600"/>
              <a:gd name="T15" fmla="*/ 7461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1603375" y="44196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John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LI">
      <a:dk1>
        <a:sysClr val="windowText" lastClr="000000"/>
      </a:dk1>
      <a:lt1>
        <a:sysClr val="window" lastClr="FFFFFF"/>
      </a:lt1>
      <a:dk2>
        <a:srgbClr val="0B435F"/>
      </a:dk2>
      <a:lt2>
        <a:srgbClr val="FFF5EC"/>
      </a:lt2>
      <a:accent1>
        <a:srgbClr val="0B435F"/>
      </a:accent1>
      <a:accent2>
        <a:srgbClr val="1371B2"/>
      </a:accent2>
      <a:accent3>
        <a:srgbClr val="709E30"/>
      </a:accent3>
      <a:accent4>
        <a:srgbClr val="EA7150"/>
      </a:accent4>
      <a:accent5>
        <a:srgbClr val="FAAF3C"/>
      </a:accent5>
      <a:accent6>
        <a:srgbClr val="BF0000"/>
      </a:accent6>
      <a:hlink>
        <a:srgbClr val="1371B2"/>
      </a:hlink>
      <a:folHlink>
        <a:srgbClr val="0B435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1114</TotalTime>
  <Words>890</Words>
  <Application>Microsoft Office PowerPoint</Application>
  <PresentationFormat>On-screen Show (4:3)</PresentationFormat>
  <Paragraphs>184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</vt:lpstr>
      <vt:lpstr>Version Control with SVN</vt:lpstr>
      <vt:lpstr>Agenda</vt:lpstr>
      <vt:lpstr>Learning Objectives</vt:lpstr>
      <vt:lpstr>What is a version control system? </vt:lpstr>
      <vt:lpstr>What is Subversion (SVN)? </vt:lpstr>
      <vt:lpstr>How does SVN work?</vt:lpstr>
      <vt:lpstr>SVN Commands:  checkout</vt:lpstr>
      <vt:lpstr>SVN Commands:  update</vt:lpstr>
      <vt:lpstr>SVN Commands:  add</vt:lpstr>
      <vt:lpstr>SVN Commands:  modify</vt:lpstr>
      <vt:lpstr>SVN Commands:  remove</vt:lpstr>
      <vt:lpstr>SVN Commands:  status</vt:lpstr>
      <vt:lpstr>SVN Commands:  commit</vt:lpstr>
      <vt:lpstr>Work Process</vt:lpstr>
      <vt:lpstr>Demonstration</vt:lpstr>
      <vt:lpstr>Best Practices</vt:lpstr>
      <vt:lpstr>SVN Tags and Branches</vt:lpstr>
      <vt:lpstr>Resolving Conflicts</vt:lpstr>
      <vt:lpstr>SVN Software</vt:lpstr>
      <vt:lpstr>Learn by Doing: Intro to Subversion</vt:lpstr>
      <vt:lpstr>Hands On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for Learning Design</dc:title>
  <dc:creator>Cheryl Templeton</dc:creator>
  <cp:lastModifiedBy>John Rinderle</cp:lastModifiedBy>
  <cp:revision>132</cp:revision>
  <dcterms:created xsi:type="dcterms:W3CDTF">2012-06-19T19:21:15Z</dcterms:created>
  <dcterms:modified xsi:type="dcterms:W3CDTF">2012-10-03T12:46:27Z</dcterms:modified>
</cp:coreProperties>
</file>