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9" r:id="rId4"/>
    <p:sldId id="274" r:id="rId5"/>
    <p:sldId id="270" r:id="rId6"/>
    <p:sldId id="277" r:id="rId7"/>
    <p:sldId id="278" r:id="rId8"/>
    <p:sldId id="279" r:id="rId9"/>
    <p:sldId id="280" r:id="rId10"/>
    <p:sldId id="281" r:id="rId11"/>
    <p:sldId id="282" r:id="rId12"/>
    <p:sldId id="271" r:id="rId13"/>
    <p:sldId id="283" r:id="rId14"/>
    <p:sldId id="272" r:id="rId15"/>
    <p:sldId id="275" r:id="rId16"/>
    <p:sldId id="276" r:id="rId17"/>
    <p:sldId id="285" r:id="rId18"/>
    <p:sldId id="284" r:id="rId19"/>
    <p:sldId id="287" r:id="rId20"/>
    <p:sldId id="288" r:id="rId21"/>
    <p:sldId id="289"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28"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Data for Learning Design</a:t>
            </a:r>
            <a:endParaRPr kumimoji="0" lang="en-US" dirty="0"/>
          </a:p>
        </p:txBody>
      </p:sp>
      <p:sp>
        <p:nvSpPr>
          <p:cNvPr id="9" name="Subtitle 8"/>
          <p:cNvSpPr>
            <a:spLocks noGrp="1"/>
          </p:cNvSpPr>
          <p:nvPr>
            <p:ph type="subTitle" idx="1" hasCustomPrompt="1"/>
          </p:nvPr>
        </p:nvSpPr>
        <p:spPr>
          <a:xfrm>
            <a:off x="1447800" y="29718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Cheryl Templeton</a:t>
            </a:r>
          </a:p>
        </p:txBody>
      </p:sp>
      <p:sp>
        <p:nvSpPr>
          <p:cNvPr id="20" name="Subtitle 8"/>
          <p:cNvSpPr txBox="1">
            <a:spLocks/>
          </p:cNvSpPr>
          <p:nvPr userDrawn="1"/>
        </p:nvSpPr>
        <p:spPr>
          <a:xfrm>
            <a:off x="6781800" y="6248400"/>
            <a:ext cx="20574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October 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8"/>
          <p:cNvSpPr txBox="1">
            <a:spLocks/>
          </p:cNvSpPr>
          <p:nvPr userDrawn="1"/>
        </p:nvSpPr>
        <p:spPr>
          <a:xfrm>
            <a:off x="1447800" y="3429000"/>
            <a:ext cx="3962400" cy="381000"/>
          </a:xfrm>
          <a:prstGeom prst="rect">
            <a:avLst/>
          </a:prstGeom>
          <a:ln>
            <a:noFill/>
          </a:ln>
        </p:spPr>
        <p:txBody>
          <a:bodyPr vert="horz" lIns="0">
            <a:normAutofit/>
          </a:bodyPr>
          <a:lstStyle>
            <a:lvl1pPr marL="64008" indent="0" algn="l">
              <a:buNone/>
              <a:defRPr sz="2100" b="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Project Manager | Course Developer</a:t>
            </a:r>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
        <p:nvSpPr>
          <p:cNvPr id="10" name="Subtitle 8"/>
          <p:cNvSpPr txBox="1">
            <a:spLocks/>
          </p:cNvSpPr>
          <p:nvPr userDrawn="1"/>
        </p:nvSpPr>
        <p:spPr>
          <a:xfrm>
            <a:off x="1447800" y="3962400"/>
            <a:ext cx="3962400" cy="381000"/>
          </a:xfrm>
          <a:prstGeom prst="rect">
            <a:avLst/>
          </a:prstGeom>
          <a:ln>
            <a:noFill/>
          </a:ln>
        </p:spPr>
        <p:txBody>
          <a:bodyPr vert="horz" lIns="0">
            <a:normAutofit lnSpcReduction="10000"/>
          </a:bodyPr>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1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Sandy Raysor</a:t>
            </a:r>
          </a:p>
        </p:txBody>
      </p:sp>
      <p:sp>
        <p:nvSpPr>
          <p:cNvPr id="11" name="Subtitle 8"/>
          <p:cNvSpPr txBox="1">
            <a:spLocks/>
          </p:cNvSpPr>
          <p:nvPr userDrawn="1"/>
        </p:nvSpPr>
        <p:spPr>
          <a:xfrm>
            <a:off x="1447800" y="4343400"/>
            <a:ext cx="3962400" cy="381000"/>
          </a:xfrm>
          <a:prstGeom prst="rect">
            <a:avLst/>
          </a:prstGeom>
          <a:ln>
            <a:noFill/>
          </a:ln>
        </p:spPr>
        <p:txBody>
          <a:bodyPr vert="horz" lIns="0">
            <a:normAutofit/>
          </a:bodyPr>
          <a:lstStyle>
            <a:lvl1pPr marL="64008" indent="0" algn="l">
              <a:buNone/>
              <a:defRPr sz="2100" b="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Project Manager | Course Developer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295400"/>
            <a:ext cx="8229600" cy="4495800"/>
          </a:xfrm>
        </p:spPr>
        <p:txBody>
          <a:bodyPr lIns="0" tIns="0" rIns="0" bIns="0"/>
          <a:lstStyle>
            <a:lvl1pPr marL="0">
              <a:spcBef>
                <a:spcPts val="0"/>
              </a:spcBef>
              <a:defRPr sz="2400"/>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Describe the Open Learning Initiative</a:t>
            </a:r>
          </a:p>
          <a:p>
            <a:pPr lvl="1">
              <a:buFont typeface="Arial"/>
              <a:buChar char="•"/>
            </a:pPr>
            <a:r>
              <a:rPr lang="en-US" dirty="0" smtClean="0"/>
              <a:t>Summarize OLI goals and outcomes</a:t>
            </a:r>
          </a:p>
          <a:p>
            <a:pPr lvl="1">
              <a:buFont typeface="Arial"/>
              <a:buChar char="•"/>
            </a:pPr>
            <a:r>
              <a:rPr lang="en-US" dirty="0" smtClean="0"/>
              <a:t>Identify key aspects of the OLI approach to course design and improvement</a:t>
            </a:r>
          </a:p>
          <a:p>
            <a:pPr lvl="1">
              <a:buFont typeface="Arial"/>
              <a:buChar char="•"/>
            </a:pPr>
            <a:r>
              <a:rPr lang="en-US" dirty="0" smtClean="0"/>
              <a:t>Identify some internal and external initiatives that include OLI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0"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Lst>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t>Course Development Process</a:t>
            </a:r>
            <a:endParaRPr lang="en-US" dirty="0"/>
          </a:p>
        </p:txBody>
      </p:sp>
      <p:sp>
        <p:nvSpPr>
          <p:cNvPr id="3" name="Subtitle 2"/>
          <p:cNvSpPr>
            <a:spLocks noGrp="1"/>
          </p:cNvSpPr>
          <p:nvPr>
            <p:ph type="subTitle" idx="1"/>
          </p:nvPr>
        </p:nvSpPr>
        <p:spPr>
          <a:ln>
            <a:noFill/>
          </a:ln>
        </p:spPr>
        <p:txBody>
          <a:bodyPr>
            <a:normAutofit lnSpcReduction="10000"/>
          </a:bodyPr>
          <a:lstStyle/>
          <a:p>
            <a:r>
              <a:rPr lang="en-US" dirty="0" smtClean="0"/>
              <a:t>K</a:t>
            </a:r>
            <a:r>
              <a:rPr smtClean="0"/>
              <a:t>im Henry</a:t>
            </a:r>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SME/Review and Contribute</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dirty="0" smtClean="0"/>
              <a:t>Review and provide feedback on course materials 	prepared by core author(s).</a:t>
            </a:r>
          </a:p>
          <a:p>
            <a:pPr>
              <a:buFont typeface="Arial" pitchFamily="34" charset="0"/>
              <a:buChar char="•"/>
            </a:pPr>
            <a:r>
              <a:rPr dirty="0" smtClean="0"/>
              <a:t>Assist in writing assessment questions.</a:t>
            </a:r>
          </a:p>
          <a:p>
            <a:pPr>
              <a:buFont typeface="Arial" pitchFamily="34" charset="0"/>
              <a:buChar char="•"/>
            </a:pPr>
            <a:r>
              <a:rPr dirty="0" smtClean="0"/>
              <a:t>Assist in writing activities.</a:t>
            </a:r>
          </a:p>
          <a:p>
            <a:endParaRPr dirty="0" smtClean="0"/>
          </a:p>
          <a:p>
            <a:endParaRP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Coders</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dirty="0" smtClean="0"/>
              <a:t>Given completed or nearly completed design documents, 	implement material into OLI Platform.</a:t>
            </a:r>
          </a:p>
          <a:p>
            <a:pPr>
              <a:buFont typeface="Arial" pitchFamily="34" charset="0"/>
              <a:buChar char="•"/>
            </a:pPr>
            <a:r>
              <a:rPr dirty="0" smtClean="0"/>
              <a:t>Review and make minor edits on material being 	implemented.</a:t>
            </a:r>
          </a:p>
          <a:p>
            <a:pPr>
              <a:buFont typeface="Arial" pitchFamily="34" charset="0"/>
              <a:buChar char="•"/>
            </a:pPr>
            <a:r>
              <a:rPr dirty="0" smtClean="0"/>
              <a:t>Fix identified errors in xml documents.</a:t>
            </a:r>
          </a:p>
          <a:p>
            <a:endParaRPr dirty="0" smtClean="0"/>
          </a:p>
          <a:p>
            <a:endParaRP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Organizing Project Information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Course Website</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smtClean="0"/>
              <a:t>Design Documents</a:t>
            </a:r>
          </a:p>
          <a:p>
            <a:pPr>
              <a:buFont typeface="Arial" pitchFamily="34" charset="0"/>
              <a:buChar char="•"/>
            </a:pPr>
            <a:r>
              <a:rPr smtClean="0"/>
              <a:t>General Information</a:t>
            </a:r>
          </a:p>
          <a:p>
            <a:pPr>
              <a:buFont typeface="Arial" pitchFamily="34" charset="0"/>
              <a:buChar char="•"/>
            </a:pPr>
            <a:r>
              <a:rPr smtClean="0"/>
              <a:t>Resources</a:t>
            </a:r>
          </a:p>
          <a:p>
            <a:pPr>
              <a:buFont typeface="Arial" pitchFamily="34" charset="0"/>
              <a:buChar char="•"/>
            </a:pPr>
            <a:r>
              <a:rPr smtClean="0"/>
              <a:t>Error Report Form</a:t>
            </a:r>
          </a:p>
          <a:p>
            <a:endParaRPr smtClean="0"/>
          </a:p>
          <a:p>
            <a:endParaRPr smtClean="0"/>
          </a:p>
        </p:txBody>
      </p:sp>
      <p:sp>
        <p:nvSpPr>
          <p:cNvPr id="5" name="Title 2"/>
          <p:cNvSpPr txBox="1">
            <a:spLocks/>
          </p:cNvSpPr>
          <p:nvPr/>
        </p:nvSpPr>
        <p:spPr>
          <a:xfrm>
            <a:off x="533400" y="3048000"/>
            <a:ext cx="8229600" cy="533400"/>
          </a:xfrm>
          <a:prstGeom prst="rect">
            <a:avLst/>
          </a:prstGeom>
        </p:spPr>
        <p:txBody>
          <a:bodyPr vert="horz" lIns="0" tIns="0" rIns="0" bIns="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olidFill>
                <a:effectLst/>
                <a:uLnTx/>
                <a:uFillTx/>
                <a:latin typeface="+mn-lt"/>
                <a:ea typeface="+mj-ea"/>
                <a:cs typeface="+mj-cs"/>
              </a:rPr>
              <a:t>PM/CD Templates</a:t>
            </a:r>
            <a:endParaRPr kumimoji="0" lang="en-US" sz="4000" b="0" i="0" u="none" strike="noStrike" kern="1200" cap="none" spc="0" normalizeH="0" baseline="0" noProof="0" dirty="0">
              <a:ln>
                <a:noFill/>
              </a:ln>
              <a:solidFill>
                <a:schemeClr val="tx2"/>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Developing the Course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Developing the Course</a:t>
            </a:r>
            <a:endParaRPr lang="en-US" dirty="0"/>
          </a:p>
        </p:txBody>
      </p:sp>
      <p:sp>
        <p:nvSpPr>
          <p:cNvPr id="4" name="Content Placeholder 3"/>
          <p:cNvSpPr>
            <a:spLocks noGrp="1"/>
          </p:cNvSpPr>
          <p:nvPr>
            <p:ph idx="1"/>
          </p:nvPr>
        </p:nvSpPr>
        <p:spPr/>
        <p:txBody>
          <a:bodyPr>
            <a:normAutofit fontScale="92500" lnSpcReduction="10000"/>
          </a:bodyPr>
          <a:lstStyle/>
          <a:p>
            <a:pPr marL="201168" indent="-457200">
              <a:buFont typeface="Arial" pitchFamily="34" charset="0"/>
              <a:buChar char="•"/>
            </a:pPr>
            <a:r>
              <a:rPr smtClean="0"/>
              <a:t>Develop and Design</a:t>
            </a:r>
          </a:p>
          <a:p>
            <a:pPr marL="1124712" lvl="2" indent="-457200">
              <a:buFont typeface="Arial" pitchFamily="34" charset="0"/>
              <a:buChar char="•"/>
            </a:pPr>
            <a:r>
              <a:rPr smtClean="0"/>
              <a:t>refine learning objectives</a:t>
            </a:r>
          </a:p>
          <a:p>
            <a:pPr marL="1124712" lvl="2" indent="-457200">
              <a:buFont typeface="Arial" pitchFamily="34" charset="0"/>
              <a:buChar char="•"/>
            </a:pPr>
            <a:r>
              <a:rPr dirty="0" smtClean="0"/>
              <a:t>w</a:t>
            </a:r>
            <a:r>
              <a:rPr smtClean="0"/>
              <a:t>rite assessment questions</a:t>
            </a:r>
          </a:p>
          <a:p>
            <a:pPr marL="1124712" lvl="2" indent="-457200">
              <a:buFont typeface="Arial" pitchFamily="34" charset="0"/>
              <a:buChar char="•"/>
            </a:pPr>
            <a:r>
              <a:rPr smtClean="0"/>
              <a:t>write activities</a:t>
            </a:r>
          </a:p>
          <a:p>
            <a:pPr marL="1124712" lvl="2" indent="-457200">
              <a:buFont typeface="Arial" pitchFamily="34" charset="0"/>
              <a:buChar char="•"/>
            </a:pPr>
            <a:r>
              <a:rPr smtClean="0"/>
              <a:t>write expository material</a:t>
            </a:r>
          </a:p>
          <a:p>
            <a:pPr marL="201168" indent="-457200"/>
            <a:endParaRPr smtClean="0"/>
          </a:p>
          <a:p>
            <a:pPr marL="201168" indent="-457200">
              <a:buFont typeface="Arial" pitchFamily="34" charset="0"/>
              <a:buChar char="•"/>
            </a:pPr>
            <a:r>
              <a:rPr smtClean="0"/>
              <a:t>Implement</a:t>
            </a:r>
          </a:p>
          <a:p>
            <a:pPr marL="1124712" lvl="2" indent="-457200">
              <a:buFont typeface="Arial" pitchFamily="34" charset="0"/>
              <a:buChar char="•"/>
            </a:pPr>
            <a:r>
              <a:rPr smtClean="0"/>
              <a:t>code pages and activities</a:t>
            </a:r>
          </a:p>
          <a:p>
            <a:pPr marL="1124712" lvl="2" indent="-457200">
              <a:buFont typeface="Arial" pitchFamily="34" charset="0"/>
              <a:buChar char="•"/>
            </a:pPr>
            <a:r>
              <a:rPr lang="en-US" dirty="0" smtClean="0"/>
              <a:t>I</a:t>
            </a:r>
            <a:r>
              <a:rPr smtClean="0"/>
              <a:t>ntegrate images, videos, and ot</a:t>
            </a:r>
            <a:r>
              <a:rPr lang="en-US" dirty="0" smtClean="0"/>
              <a:t>he</a:t>
            </a:r>
            <a:r>
              <a:rPr smtClean="0"/>
              <a:t>r content</a:t>
            </a:r>
          </a:p>
          <a:p>
            <a:pPr marL="201168" indent="-457200">
              <a:buFont typeface="Arial" pitchFamily="34" charset="0"/>
              <a:buChar char="•"/>
            </a:pPr>
            <a:endParaRPr smtClean="0"/>
          </a:p>
          <a:p>
            <a:pPr marL="201168" indent="-457200">
              <a:buFont typeface="Arial" pitchFamily="34" charset="0"/>
              <a:buChar char="•"/>
            </a:pPr>
            <a:r>
              <a:rPr smtClean="0"/>
              <a:t>Test and Review</a:t>
            </a:r>
          </a:p>
          <a:p>
            <a:pPr marL="1124712" lvl="2" indent="-457200">
              <a:buFont typeface="Arial" pitchFamily="34" charset="0"/>
              <a:buChar char="•"/>
            </a:pPr>
            <a:r>
              <a:rPr smtClean="0"/>
              <a:t>evaluate current implementation of course</a:t>
            </a:r>
          </a:p>
          <a:p>
            <a:pPr marL="1124712" lvl="2" indent="-457200">
              <a:buFont typeface="Arial" pitchFamily="34" charset="0"/>
              <a:buChar char="•"/>
            </a:pPr>
            <a:r>
              <a:rPr smtClean="0"/>
              <a:t>identify changes and corrections</a:t>
            </a:r>
          </a:p>
          <a:p>
            <a:pPr marL="1124712" lvl="2" indent="-457200">
              <a:buFont typeface="Arial" pitchFamily="34" charset="0"/>
              <a:buChar char="•"/>
            </a:pPr>
            <a:endParaRPr smtClean="0"/>
          </a:p>
          <a:p>
            <a:endParaRPr smtClean="0"/>
          </a:p>
          <a:p>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10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1000"/>
                                        <p:tgtEl>
                                          <p:spTgt spid="4">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1000"/>
                                        <p:tgtEl>
                                          <p:spTgt spid="4">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1000"/>
                                        <p:tgtEl>
                                          <p:spTgt spid="4">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fade">
                                      <p:cBhvr>
                                        <p:cTn id="44" dur="1000"/>
                                        <p:tgtEl>
                                          <p:spTgt spid="4">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1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Developing the Course…</a:t>
            </a:r>
            <a:endParaRPr lang="en-US" dirty="0"/>
          </a:p>
        </p:txBody>
      </p:sp>
      <p:sp>
        <p:nvSpPr>
          <p:cNvPr id="4" name="Content Placeholder 3"/>
          <p:cNvSpPr>
            <a:spLocks noGrp="1"/>
          </p:cNvSpPr>
          <p:nvPr>
            <p:ph idx="1"/>
          </p:nvPr>
        </p:nvSpPr>
        <p:spPr>
          <a:xfrm>
            <a:off x="457200" y="1295400"/>
            <a:ext cx="8229600" cy="4343400"/>
          </a:xfrm>
        </p:spPr>
        <p:txBody>
          <a:bodyPr>
            <a:normAutofit/>
          </a:bodyPr>
          <a:lstStyle/>
          <a:p>
            <a:pPr marL="1124712" lvl="2" indent="-457200">
              <a:buNone/>
            </a:pPr>
            <a:endParaRPr smtClean="0"/>
          </a:p>
          <a:p>
            <a:endParaRPr smtClean="0"/>
          </a:p>
          <a:p>
            <a:endParaRPr smtClean="0"/>
          </a:p>
        </p:txBody>
      </p:sp>
      <p:pic>
        <p:nvPicPr>
          <p:cNvPr id="5" name="Picture 4" descr="RedCircle.PNG"/>
          <p:cNvPicPr>
            <a:picLocks noChangeAspect="1"/>
          </p:cNvPicPr>
          <p:nvPr/>
        </p:nvPicPr>
        <p:blipFill>
          <a:blip r:embed="rId2" cstate="print"/>
          <a:stretch>
            <a:fillRect/>
          </a:stretch>
        </p:blipFill>
        <p:spPr>
          <a:xfrm>
            <a:off x="1676400" y="1219200"/>
            <a:ext cx="5791200" cy="476127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229600" cy="4343400"/>
          </a:xfrm>
        </p:spPr>
        <p:txBody>
          <a:bodyPr>
            <a:normAutofit/>
          </a:bodyPr>
          <a:lstStyle/>
          <a:p>
            <a:pPr marL="1124712" lvl="2" indent="-457200">
              <a:buNone/>
            </a:pPr>
            <a:endParaRPr smtClean="0"/>
          </a:p>
          <a:p>
            <a:endParaRPr smtClean="0"/>
          </a:p>
          <a:p>
            <a:endParaRPr smtClean="0"/>
          </a:p>
        </p:txBody>
      </p:sp>
      <p:pic>
        <p:nvPicPr>
          <p:cNvPr id="6" name="Picture 5" descr="OLI_BigPicture-Diagram.jpg"/>
          <p:cNvPicPr>
            <a:picLocks noChangeAspect="1"/>
          </p:cNvPicPr>
          <p:nvPr/>
        </p:nvPicPr>
        <p:blipFill>
          <a:blip r:embed="rId2" cstate="print"/>
          <a:stretch>
            <a:fillRect/>
          </a:stretch>
        </p:blipFill>
        <p:spPr>
          <a:xfrm>
            <a:off x="1371600" y="609600"/>
            <a:ext cx="6743700" cy="521104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5181600"/>
          </a:xfrm>
        </p:spPr>
        <p:txBody>
          <a:bodyPr>
            <a:normAutofit/>
          </a:bodyPr>
          <a:lstStyle/>
          <a:p>
            <a:pPr algn="ctr"/>
            <a:r>
              <a:rPr lang="en-US" sz="5300" dirty="0" smtClean="0"/>
              <a:t>Have fun…</a:t>
            </a:r>
            <a:br>
              <a:rPr lang="en-US" sz="5300" dirty="0" smtClean="0"/>
            </a:br>
            <a:r>
              <a:rPr lang="en-US" sz="4800" dirty="0" smtClean="0"/>
              <a:t>Enjoy the process…</a:t>
            </a:r>
            <a:br>
              <a:rPr lang="en-US" sz="4800" dirty="0" smtClean="0"/>
            </a:br>
            <a:r>
              <a:rPr lang="en-US" sz="4800" dirty="0" smtClean="0"/>
              <a:t/>
            </a:r>
            <a:br>
              <a:rPr lang="en-US" sz="4800" dirty="0" smtClean="0"/>
            </a:br>
            <a:r>
              <a:rPr lang="en-US" sz="4800" dirty="0" smtClean="0"/>
              <a:t>May you experience success </a:t>
            </a:r>
            <a:br>
              <a:rPr lang="en-US" sz="4800" dirty="0" smtClean="0"/>
            </a:br>
            <a:r>
              <a:rPr lang="en-US" sz="4800" dirty="0" smtClean="0"/>
              <a:t>with your projects! </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STEM Readiness Core Skills Course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fontScale="90000"/>
          </a:bodyPr>
          <a:lstStyle/>
          <a:p>
            <a:r>
              <a:rPr lang="en-US" dirty="0" smtClean="0"/>
              <a:t>Objectives</a:t>
            </a:r>
            <a:endParaRPr lang="en-US" dirty="0"/>
          </a:p>
        </p:txBody>
      </p:sp>
      <p:sp>
        <p:nvSpPr>
          <p:cNvPr id="3" name="Content Placeholder 2"/>
          <p:cNvSpPr>
            <a:spLocks noGrp="1"/>
          </p:cNvSpPr>
          <p:nvPr>
            <p:ph idx="1"/>
          </p:nvPr>
        </p:nvSpPr>
        <p:spPr/>
        <p:txBody>
          <a:bodyPr lIns="0"/>
          <a:lstStyle/>
          <a:p>
            <a:pPr marL="164592" indent="0">
              <a:buNone/>
            </a:pPr>
            <a:r>
              <a:rPr lang="en-US" dirty="0" smtClean="0"/>
              <a:t>By the end of this session, participants should be able to:</a:t>
            </a:r>
          </a:p>
          <a:p>
            <a:pPr lvl="1">
              <a:buFont typeface="Arial"/>
              <a:buChar char="•"/>
            </a:pPr>
            <a:r>
              <a:rPr lang="en-US" dirty="0" smtClean="0"/>
              <a:t>Describe the three primary aspects of determining the scope of a course.</a:t>
            </a:r>
          </a:p>
          <a:p>
            <a:pPr lvl="1">
              <a:buFont typeface="Arial"/>
              <a:buChar char="•"/>
            </a:pPr>
            <a:r>
              <a:rPr smtClean="0"/>
              <a:t>Identify the members of a typical course development team and describe the role of each member.</a:t>
            </a:r>
            <a:endParaRPr lang="en-US" dirty="0" smtClean="0"/>
          </a:p>
          <a:p>
            <a:pPr lvl="1">
              <a:buFont typeface="Arial"/>
              <a:buChar char="•"/>
            </a:pPr>
            <a:r>
              <a:rPr lang="en-US" dirty="0" smtClean="0"/>
              <a:t>Identify strategies for organizing project information.</a:t>
            </a:r>
          </a:p>
          <a:p>
            <a:pPr lvl="1">
              <a:buFont typeface="Arial"/>
              <a:buChar char="•"/>
            </a:pPr>
            <a:r>
              <a:rPr smtClean="0"/>
              <a:t>Relate key activities to course development processes a</a:t>
            </a:r>
            <a:r>
              <a:rPr lang="en-US" dirty="0" err="1" smtClean="0"/>
              <a:t>nd</a:t>
            </a:r>
            <a:r>
              <a:rPr smtClean="0"/>
              <a:t> workflow.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Goal</a:t>
            </a:r>
            <a:endParaRPr lang="en-US" dirty="0"/>
          </a:p>
        </p:txBody>
      </p:sp>
      <p:sp>
        <p:nvSpPr>
          <p:cNvPr id="4" name="Content Placeholder 3"/>
          <p:cNvSpPr>
            <a:spLocks noGrp="1"/>
          </p:cNvSpPr>
          <p:nvPr>
            <p:ph idx="1"/>
          </p:nvPr>
        </p:nvSpPr>
        <p:spPr/>
        <p:txBody>
          <a:bodyPr>
            <a:normAutofit/>
          </a:bodyPr>
          <a:lstStyle/>
          <a:p>
            <a:r>
              <a:rPr lang="en-US" dirty="0" smtClean="0"/>
              <a:t>Produce a 45 hour OLI-STEM Readiness Core Skills Course that will assist participants in identified technical programs in improving the necessary core skills including math, communication and professionalism required to be successful in the programs and ultimately to assist the students in acquiring and maintaining employment in a STEM related career.</a:t>
            </a:r>
          </a:p>
          <a:p>
            <a:pPr marL="1124712" lvl="2" indent="-457200">
              <a:buFont typeface="Arial" pitchFamily="34" charset="0"/>
              <a:buChar char="•"/>
            </a:pPr>
            <a:endParaRPr dirty="0" smtClean="0"/>
          </a:p>
          <a:p>
            <a:endParaRPr dirty="0" smtClean="0"/>
          </a:p>
          <a:p>
            <a:endParaRP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Pathways</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lang="en-US" dirty="0" err="1" smtClean="0"/>
              <a:t>Mechatronics</a:t>
            </a:r>
            <a:endParaRPr lang="en-US" dirty="0" smtClean="0"/>
          </a:p>
          <a:p>
            <a:pPr>
              <a:buFont typeface="Arial" pitchFamily="34" charset="0"/>
              <a:buChar char="•"/>
            </a:pPr>
            <a:r>
              <a:rPr lang="en-US" dirty="0" smtClean="0"/>
              <a:t>Composites Material Technology</a:t>
            </a:r>
          </a:p>
          <a:p>
            <a:pPr>
              <a:buFont typeface="Arial" pitchFamily="34" charset="0"/>
              <a:buChar char="•"/>
            </a:pPr>
            <a:r>
              <a:rPr lang="en-US" dirty="0" smtClean="0"/>
              <a:t>Cyber Technology</a:t>
            </a:r>
          </a:p>
          <a:p>
            <a:pPr>
              <a:buFont typeface="Arial" pitchFamily="34" charset="0"/>
              <a:buChar char="•"/>
            </a:pPr>
            <a:r>
              <a:rPr lang="en-US" dirty="0" smtClean="0"/>
              <a:t>Electric Vehicle Technology</a:t>
            </a:r>
          </a:p>
          <a:p>
            <a:pPr>
              <a:buFont typeface="Arial" pitchFamily="34" charset="0"/>
              <a:buChar char="•"/>
            </a:pPr>
            <a:r>
              <a:rPr lang="en-US" dirty="0" smtClean="0"/>
              <a:t>Environmental Technology</a:t>
            </a:r>
          </a:p>
          <a:p>
            <a:pPr marL="1124712" lvl="2" indent="-457200">
              <a:buFont typeface="Arial" pitchFamily="34" charset="0"/>
              <a:buChar char="•"/>
            </a:pPr>
            <a:endParaRPr dirty="0" smtClean="0"/>
          </a:p>
          <a:p>
            <a:endParaRPr dirty="0" smtClean="0"/>
          </a:p>
          <a:p>
            <a:endParaRP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Core Skills</a:t>
            </a:r>
            <a:endParaRPr lang="en-US" dirty="0"/>
          </a:p>
        </p:txBody>
      </p:sp>
      <p:sp>
        <p:nvSpPr>
          <p:cNvPr id="4" name="Content Placeholder 3"/>
          <p:cNvSpPr>
            <a:spLocks noGrp="1"/>
          </p:cNvSpPr>
          <p:nvPr>
            <p:ph idx="1"/>
          </p:nvPr>
        </p:nvSpPr>
        <p:spPr/>
        <p:txBody>
          <a:bodyPr>
            <a:normAutofit/>
          </a:bodyPr>
          <a:lstStyle/>
          <a:p>
            <a:pPr marL="1124712" lvl="2" indent="-457200">
              <a:buFont typeface="Arial" pitchFamily="34" charset="0"/>
              <a:buChar char="•"/>
            </a:pPr>
            <a:r>
              <a:rPr lang="en-US" dirty="0" smtClean="0"/>
              <a:t>Math</a:t>
            </a:r>
          </a:p>
          <a:p>
            <a:pPr marL="1124712" lvl="2" indent="-457200">
              <a:buFont typeface="Arial" pitchFamily="34" charset="0"/>
              <a:buChar char="•"/>
            </a:pPr>
            <a:r>
              <a:rPr lang="en-US" dirty="0" smtClean="0"/>
              <a:t>Communication</a:t>
            </a:r>
          </a:p>
          <a:p>
            <a:pPr marL="1124712" lvl="2" indent="-457200">
              <a:buFont typeface="Arial" pitchFamily="34" charset="0"/>
              <a:buChar char="•"/>
            </a:pPr>
            <a:r>
              <a:rPr lang="en-US" dirty="0" smtClean="0"/>
              <a:t>Professionalism</a:t>
            </a:r>
          </a:p>
          <a:p>
            <a:endParaRPr lang="en-US" dirty="0" smtClean="0"/>
          </a:p>
          <a:p>
            <a:endParaRPr lang="en-US" dirty="0" smtClean="0"/>
          </a:p>
          <a:p>
            <a:endParaRPr lang="en-US" dirty="0" smtClean="0"/>
          </a:p>
          <a:p>
            <a:pPr marL="1124712" lvl="2" indent="-457200">
              <a:buFont typeface="Arial" pitchFamily="34" charset="0"/>
              <a:buChar char="•"/>
            </a:pPr>
            <a:r>
              <a:rPr lang="en-US" dirty="0" smtClean="0"/>
              <a:t>Contextualized Cased-based Modules</a:t>
            </a:r>
          </a:p>
          <a:p>
            <a:pPr marL="1124712" lvl="2" indent="-457200">
              <a:buFont typeface="Arial" pitchFamily="34" charset="0"/>
              <a:buChar char="•"/>
            </a:pPr>
            <a:r>
              <a:rPr lang="en-US" dirty="0" smtClean="0"/>
              <a:t>Integrated topics throughout the course</a:t>
            </a:r>
          </a:p>
          <a:p>
            <a:pPr marL="1124712" lvl="2" indent="-457200">
              <a:buFont typeface="Arial" pitchFamily="34" charset="0"/>
              <a:buChar char="•"/>
            </a:pPr>
            <a:r>
              <a:rPr lang="en-US" dirty="0" smtClean="0"/>
              <a:t>The Big Picture of Critical Thinking/Problem Solving incorporated throughout the course. </a:t>
            </a:r>
          </a:p>
          <a:p>
            <a:pPr marL="1124712" lvl="2" indent="-457200">
              <a:buNone/>
            </a:pPr>
            <a:endParaRPr lang="en-US" dirty="0" smtClean="0"/>
          </a:p>
          <a:p>
            <a:endParaRPr lang="en-US" dirty="0" smtClean="0"/>
          </a:p>
          <a:p>
            <a:endParaRPr lang="en-US" dirty="0" smtClean="0"/>
          </a:p>
          <a:p>
            <a:endParaRPr lang="en-US" dirty="0" smtClean="0"/>
          </a:p>
        </p:txBody>
      </p:sp>
      <p:sp>
        <p:nvSpPr>
          <p:cNvPr id="5" name="Title 2"/>
          <p:cNvSpPr txBox="1">
            <a:spLocks/>
          </p:cNvSpPr>
          <p:nvPr/>
        </p:nvSpPr>
        <p:spPr>
          <a:xfrm>
            <a:off x="533400" y="3048000"/>
            <a:ext cx="8229600" cy="533400"/>
          </a:xfrm>
          <a:prstGeom prst="rect">
            <a:avLst/>
          </a:prstGeom>
        </p:spPr>
        <p:txBody>
          <a:bodyPr vert="horz" lIns="0" tIns="0" rIns="0" bIns="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mn-lt"/>
                <a:ea typeface="+mj-ea"/>
                <a:cs typeface="+mj-cs"/>
              </a:rPr>
              <a:t>Course</a:t>
            </a:r>
            <a:r>
              <a:rPr kumimoji="0" lang="en-US" sz="4000" b="0" i="0" u="none" strike="noStrike" kern="1200" cap="none" spc="0" normalizeH="0" noProof="0" dirty="0" smtClean="0">
                <a:ln>
                  <a:noFill/>
                </a:ln>
                <a:solidFill>
                  <a:schemeClr val="tx2"/>
                </a:solidFill>
                <a:effectLst/>
                <a:uLnTx/>
                <a:uFillTx/>
                <a:latin typeface="+mn-lt"/>
                <a:ea typeface="+mj-ea"/>
                <a:cs typeface="+mj-cs"/>
              </a:rPr>
              <a:t> Approach</a:t>
            </a:r>
            <a:endParaRPr kumimoji="0" lang="en-US" sz="4000" b="0" i="0" u="none" strike="noStrike" kern="1200" cap="none" spc="0" normalizeH="0" baseline="0" noProof="0" dirty="0">
              <a:ln>
                <a:noFill/>
              </a:ln>
              <a:solidFill>
                <a:schemeClr val="tx2"/>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Defining the Project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Defining the Project</a:t>
            </a:r>
            <a:endParaRPr lang="en-US" dirty="0"/>
          </a:p>
        </p:txBody>
      </p:sp>
      <p:sp>
        <p:nvSpPr>
          <p:cNvPr id="4" name="Content Placeholder 3"/>
          <p:cNvSpPr>
            <a:spLocks noGrp="1"/>
          </p:cNvSpPr>
          <p:nvPr>
            <p:ph idx="1"/>
          </p:nvPr>
        </p:nvSpPr>
        <p:spPr/>
        <p:txBody>
          <a:bodyPr>
            <a:normAutofit lnSpcReduction="10000"/>
          </a:bodyPr>
          <a:lstStyle/>
          <a:p>
            <a:pPr marL="201168" indent="-457200">
              <a:buFont typeface="Arial" pitchFamily="34" charset="0"/>
              <a:buChar char="•"/>
            </a:pPr>
            <a:r>
              <a:rPr smtClean="0"/>
              <a:t>Clearly state all of the project goals.</a:t>
            </a:r>
          </a:p>
          <a:p>
            <a:pPr marL="201168" indent="-457200">
              <a:buFont typeface="Arial" pitchFamily="34" charset="0"/>
              <a:buChar char="•"/>
            </a:pPr>
            <a:endParaRPr smtClean="0"/>
          </a:p>
          <a:p>
            <a:pPr marL="201168" indent="-457200">
              <a:buFont typeface="Arial" pitchFamily="34" charset="0"/>
              <a:buChar char="•"/>
            </a:pPr>
            <a:r>
              <a:rPr smtClean="0"/>
              <a:t>Articulate the high-level specifications for the course.</a:t>
            </a:r>
          </a:p>
          <a:p>
            <a:pPr marL="859536" lvl="1" indent="-457200">
              <a:buFont typeface="Arial" pitchFamily="34" charset="0"/>
              <a:buChar char="•"/>
            </a:pPr>
            <a:r>
              <a:rPr smtClean="0"/>
              <a:t>Scope</a:t>
            </a:r>
          </a:p>
          <a:p>
            <a:pPr marL="1380744" lvl="3" indent="-457200">
              <a:buFont typeface="Arial" pitchFamily="34" charset="0"/>
              <a:buChar char="•"/>
            </a:pPr>
            <a:r>
              <a:rPr dirty="0" smtClean="0"/>
              <a:t>d</a:t>
            </a:r>
            <a:r>
              <a:rPr smtClean="0"/>
              <a:t>etermine overarching, big-picture learning objectives</a:t>
            </a:r>
          </a:p>
          <a:p>
            <a:pPr marL="1380744" lvl="3" indent="-457200">
              <a:buFont typeface="Arial" pitchFamily="34" charset="0"/>
              <a:buChar char="•"/>
            </a:pPr>
            <a:r>
              <a:rPr dirty="0" smtClean="0"/>
              <a:t>i</a:t>
            </a:r>
            <a:r>
              <a:rPr smtClean="0"/>
              <a:t>dentify primary topics</a:t>
            </a:r>
          </a:p>
          <a:p>
            <a:pPr marL="859536" lvl="1" indent="-457200">
              <a:buFont typeface="Arial" pitchFamily="34" charset="0"/>
              <a:buChar char="•"/>
            </a:pPr>
            <a:r>
              <a:rPr smtClean="0"/>
              <a:t>Sequence</a:t>
            </a:r>
          </a:p>
          <a:p>
            <a:pPr marL="1380744" lvl="3" indent="-457200">
              <a:buFont typeface="Arial" pitchFamily="34" charset="0"/>
              <a:buChar char="•"/>
            </a:pPr>
            <a:r>
              <a:rPr smtClean="0"/>
              <a:t>order the primary topics</a:t>
            </a:r>
          </a:p>
          <a:p>
            <a:pPr marL="1380744" lvl="3" indent="-457200">
              <a:buFont typeface="Arial" pitchFamily="34" charset="0"/>
              <a:buChar char="•"/>
            </a:pPr>
            <a:r>
              <a:rPr smtClean="0"/>
              <a:t>identify and organize second-level sub-topics</a:t>
            </a:r>
          </a:p>
          <a:p>
            <a:pPr marL="859536" lvl="1" indent="-457200">
              <a:buFont typeface="Arial" pitchFamily="34" charset="0"/>
              <a:buChar char="•"/>
            </a:pPr>
            <a:r>
              <a:rPr smtClean="0"/>
              <a:t>Learning Objectives</a:t>
            </a:r>
          </a:p>
          <a:p>
            <a:pPr marL="1380744" lvl="3" indent="-457200">
              <a:buFont typeface="Arial" pitchFamily="34" charset="0"/>
              <a:buChar char="•"/>
            </a:pPr>
            <a:r>
              <a:rPr dirty="0" smtClean="0"/>
              <a:t>w</a:t>
            </a:r>
            <a:r>
              <a:rPr smtClean="0"/>
              <a:t>rite student-centered, measurable learning objectives for each sub-topic</a:t>
            </a:r>
          </a:p>
          <a:p>
            <a:pPr marL="1380744" lvl="3" indent="-457200">
              <a:buFont typeface="Arial" pitchFamily="34" charset="0"/>
              <a:buChar char="•"/>
            </a:pPr>
            <a:endParaRPr smtClean="0"/>
          </a:p>
          <a:p>
            <a:endParaRPr smtClean="0"/>
          </a:p>
          <a:p>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2000"/>
                                        <p:tgtEl>
                                          <p:spTgt spid="4">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2000"/>
                                        <p:tgtEl>
                                          <p:spTgt spid="4">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2000"/>
                                        <p:tgtEl>
                                          <p:spTgt spid="4">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1000"/>
                                        <p:tgtEl>
                                          <p:spTgt spid="4">
                                            <p:txEl>
                                              <p:pRg st="9" end="9"/>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Identifying Team Members and</a:t>
            </a:r>
            <a:br>
              <a:rPr lang="en-US" dirty="0" smtClean="0"/>
            </a:br>
            <a:r>
              <a:rPr lang="en-US" dirty="0" smtClean="0"/>
              <a:t>Their Roles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Project Manager</a:t>
            </a:r>
            <a:endParaRPr lang="en-US" dirty="0"/>
          </a:p>
        </p:txBody>
      </p:sp>
      <p:sp>
        <p:nvSpPr>
          <p:cNvPr id="4" name="Content Placeholder 3"/>
          <p:cNvSpPr>
            <a:spLocks noGrp="1"/>
          </p:cNvSpPr>
          <p:nvPr>
            <p:ph idx="1"/>
          </p:nvPr>
        </p:nvSpPr>
        <p:spPr/>
        <p:txBody>
          <a:bodyPr>
            <a:normAutofit/>
          </a:bodyPr>
          <a:lstStyle/>
          <a:p>
            <a:pPr marL="342900" lvl="2" indent="-342900"/>
            <a:r>
              <a:rPr sz="2700" smtClean="0"/>
              <a:t>Create and manage timelines, work assignments and deliverables.</a:t>
            </a:r>
          </a:p>
          <a:p>
            <a:pPr marL="342900" lvl="2" indent="-342900"/>
            <a:r>
              <a:rPr sz="2700" smtClean="0"/>
              <a:t>Keep team members and stakeholders informed on progress.</a:t>
            </a:r>
          </a:p>
          <a:p>
            <a:pPr marL="342900" lvl="2" indent="-342900"/>
            <a:r>
              <a:rPr sz="2700" smtClean="0"/>
              <a:t>Initiate and maintain regular communication with all team members.</a:t>
            </a:r>
          </a:p>
          <a:p>
            <a:pPr marL="342900" lvl="2" indent="-342900"/>
            <a:r>
              <a:rPr sz="2700" smtClean="0"/>
              <a:t>Work with SMEs to develop a course framework.</a:t>
            </a:r>
          </a:p>
          <a:p>
            <a:pPr marL="342900" lvl="2" indent="-342900"/>
            <a:r>
              <a:rPr sz="2700" smtClean="0"/>
              <a:t>Establish course organization.</a:t>
            </a:r>
          </a:p>
          <a:p>
            <a:pPr marL="342900" lvl="2" indent="-342900"/>
            <a:r>
              <a:rPr sz="2700" smtClean="0"/>
              <a:t>Coordinate the implementation of materials into the OLI Platform.</a:t>
            </a:r>
          </a:p>
          <a:p>
            <a:pPr marL="1380744" lvl="3" indent="-457200">
              <a:buFont typeface="Arial" pitchFamily="34" charset="0"/>
              <a:buChar char="•"/>
            </a:pPr>
            <a:endParaRPr smtClean="0"/>
          </a:p>
          <a:p>
            <a:endParaRPr smtClean="0"/>
          </a:p>
          <a:p>
            <a:endParaRP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Course Developer</a:t>
            </a:r>
            <a:endParaRPr lang="en-US" dirty="0"/>
          </a:p>
        </p:txBody>
      </p:sp>
      <p:sp>
        <p:nvSpPr>
          <p:cNvPr id="4" name="Content Placeholder 3"/>
          <p:cNvSpPr>
            <a:spLocks noGrp="1"/>
          </p:cNvSpPr>
          <p:nvPr>
            <p:ph idx="1"/>
          </p:nvPr>
        </p:nvSpPr>
        <p:spPr/>
        <p:txBody>
          <a:bodyPr>
            <a:normAutofit/>
          </a:bodyPr>
          <a:lstStyle/>
          <a:p>
            <a:pPr marL="342900" lvl="2" indent="-342900"/>
            <a:r>
              <a:rPr sz="2700" dirty="0" smtClean="0"/>
              <a:t>Review course materials and ensure proper alignment between objectives, activities and assessments.</a:t>
            </a:r>
          </a:p>
          <a:p>
            <a:pPr marL="342900" lvl="2" indent="-342900"/>
            <a:r>
              <a:rPr sz="2700" dirty="0" smtClean="0"/>
              <a:t>Identify places for and manage the development of activities including unique activities and media.</a:t>
            </a:r>
          </a:p>
          <a:p>
            <a:pPr marL="342900" lvl="2" indent="-342900"/>
            <a:r>
              <a:rPr sz="2700" dirty="0" smtClean="0"/>
              <a:t>Assist in the implementation of materials into the OLI platform.</a:t>
            </a:r>
            <a:endParaRPr dirty="0" smtClean="0"/>
          </a:p>
          <a:p>
            <a:endParaRPr dirty="0" smtClean="0"/>
          </a:p>
          <a:p>
            <a:endParaRP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Learning Scientist</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smtClean="0"/>
              <a:t>Consult on learning design.</a:t>
            </a:r>
          </a:p>
          <a:p>
            <a:pPr>
              <a:buFont typeface="Arial" pitchFamily="34" charset="0"/>
              <a:buChar char="•"/>
            </a:pPr>
            <a:r>
              <a:rPr smtClean="0"/>
              <a:t>Produce model for the Learning Dashboard.</a:t>
            </a:r>
          </a:p>
          <a:p>
            <a:endParaRPr smtClean="0"/>
          </a:p>
          <a:p>
            <a:endParaRP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SME/Core Author(s)</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r>
              <a:rPr smtClean="0"/>
              <a:t>Determine  course objectives.</a:t>
            </a:r>
          </a:p>
          <a:p>
            <a:pPr>
              <a:buFont typeface="Arial" pitchFamily="34" charset="0"/>
              <a:buChar char="•"/>
            </a:pPr>
            <a:r>
              <a:rPr smtClean="0"/>
              <a:t>Create learning materials that reflect OLI principles</a:t>
            </a:r>
          </a:p>
          <a:p>
            <a:pPr lvl="1"/>
            <a:r>
              <a:rPr smtClean="0"/>
              <a:t>Expository text</a:t>
            </a:r>
          </a:p>
          <a:p>
            <a:pPr lvl="1"/>
            <a:r>
              <a:rPr smtClean="0"/>
              <a:t>Activities</a:t>
            </a:r>
          </a:p>
          <a:p>
            <a:pPr lvl="1"/>
            <a:r>
              <a:rPr smtClean="0"/>
              <a:t>Assessments </a:t>
            </a:r>
          </a:p>
          <a:p>
            <a:pPr lvl="1"/>
            <a:endParaRPr smtClean="0"/>
          </a:p>
          <a:p>
            <a:pPr>
              <a:buFont typeface="Arial" pitchFamily="34" charset="0"/>
              <a:buChar char="•"/>
            </a:pPr>
            <a:r>
              <a:rPr smtClean="0"/>
              <a:t>Revise materials based on reviewer feedback.</a:t>
            </a:r>
          </a:p>
          <a:p>
            <a:pPr>
              <a:buFont typeface="Arial" pitchFamily="34" charset="0"/>
              <a:buChar char="•"/>
            </a:pPr>
            <a:r>
              <a:rPr smtClean="0"/>
              <a:t>Review and provide feedback on course materials created by other authors.</a:t>
            </a:r>
          </a:p>
          <a:p>
            <a:endParaRPr smtClean="0"/>
          </a:p>
          <a:p>
            <a:endParaRPr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659</TotalTime>
  <Words>454</Words>
  <Application>Microsoft Office PowerPoint</Application>
  <PresentationFormat>On-screen Show (4:3)</PresentationFormat>
  <Paragraphs>106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Course Development Process</vt:lpstr>
      <vt:lpstr>Objectives</vt:lpstr>
      <vt:lpstr>Defining the Project</vt:lpstr>
      <vt:lpstr>Defining the Project</vt:lpstr>
      <vt:lpstr>Identifying Team Members and Their Roles</vt:lpstr>
      <vt:lpstr>Project Manager</vt:lpstr>
      <vt:lpstr>Course Developer</vt:lpstr>
      <vt:lpstr>Learning Scientist</vt:lpstr>
      <vt:lpstr>SME/Core Author(s)</vt:lpstr>
      <vt:lpstr>SME/Review and Contribute</vt:lpstr>
      <vt:lpstr>Coders</vt:lpstr>
      <vt:lpstr>Organizing Project Information</vt:lpstr>
      <vt:lpstr>Course Website</vt:lpstr>
      <vt:lpstr>Developing the Course</vt:lpstr>
      <vt:lpstr>Developing the Course</vt:lpstr>
      <vt:lpstr>Developing the Course…</vt:lpstr>
      <vt:lpstr>Slide 17</vt:lpstr>
      <vt:lpstr>Have fun… Enjoy the process…  May you experience success  with your projects!  </vt:lpstr>
      <vt:lpstr>STEM Readiness Core Skills Course</vt:lpstr>
      <vt:lpstr>Goal</vt:lpstr>
      <vt:lpstr>Pathways</vt:lpstr>
      <vt:lpstr>Core Skills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oli</cp:lastModifiedBy>
  <cp:revision>82</cp:revision>
  <dcterms:created xsi:type="dcterms:W3CDTF">2012-06-19T19:21:15Z</dcterms:created>
  <dcterms:modified xsi:type="dcterms:W3CDTF">2012-10-03T15:47:59Z</dcterms:modified>
</cp:coreProperties>
</file>