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495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9071" y="1219200"/>
            <a:ext cx="7536329" cy="1470025"/>
          </a:xfrm>
        </p:spPr>
        <p:txBody>
          <a:bodyPr lIns="0" anchor="b">
            <a:norm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Data for Learning Design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447800" y="3276600"/>
            <a:ext cx="3962400" cy="381000"/>
          </a:xfrm>
          <a:ln>
            <a:noFill/>
          </a:ln>
        </p:spPr>
        <p:txBody>
          <a:bodyPr lIns="0"/>
          <a:lstStyle>
            <a:lvl1pPr marL="64008" indent="0" algn="l">
              <a:buNone/>
              <a:defRPr sz="2100" b="1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July 2012</a:t>
            </a:r>
          </a:p>
        </p:txBody>
      </p:sp>
      <p:sp>
        <p:nvSpPr>
          <p:cNvPr id="20" name="Subtitle 8"/>
          <p:cNvSpPr txBox="1">
            <a:spLocks/>
          </p:cNvSpPr>
          <p:nvPr userDrawn="1"/>
        </p:nvSpPr>
        <p:spPr>
          <a:xfrm>
            <a:off x="6781800" y="6248400"/>
            <a:ext cx="2057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>
            <a:noAutofit/>
          </a:bodyPr>
          <a:lstStyle>
            <a:lvl1pPr marL="64008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October 2012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4953000"/>
            <a:ext cx="91440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9918 ColorWork_RGB_SecondaryCM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5410200"/>
            <a:ext cx="3505200" cy="11721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kumimoji="0" lang="en-US" dirty="0" smtClean="0"/>
              <a:t>Objectives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164592" lvl="0" indent="0">
              <a:buNone/>
            </a:pPr>
            <a:r>
              <a:rPr lang="en-US" dirty="0" smtClean="0"/>
              <a:t>By the end of this session, participants should be able to: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Describe the Open Learning Initiative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Summarize OLI goals and outcomes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Identify key aspects of the OLI approach to course design and improvement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Identify some internal and external initiatives that include OLI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533400"/>
            <a:ext cx="8229600" cy="3048000"/>
          </a:xfrm>
        </p:spPr>
        <p:txBody>
          <a:bodyPr lIns="0" tIns="0" rIns="0" bIns="0">
            <a:normAutofit/>
          </a:bodyPr>
          <a:lstStyle>
            <a:lvl1pPr marL="365760" indent="-182880">
              <a:lnSpc>
                <a:spcPct val="120000"/>
              </a:lnSpc>
              <a:spcBef>
                <a:spcPts val="0"/>
              </a:spcBef>
              <a:defRPr sz="4000" i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i="1" dirty="0" smtClean="0">
                <a:latin typeface="Times New Roman" charset="0"/>
                <a:cs typeface="Times New Roman" charset="0"/>
              </a:rPr>
              <a:t>“My quote here and it is a long quote so that I can see the text wrapping and also check the line-height.”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838200" y="3886200"/>
            <a:ext cx="3429000" cy="1143000"/>
          </a:xfrm>
        </p:spPr>
        <p:txBody>
          <a:bodyPr lIns="0" tIns="0" rIns="0" bIns="0"/>
          <a:lstStyle>
            <a:lvl1pPr marL="0" indent="0">
              <a:defRPr sz="2000"/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4957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buFont typeface="Arial" pitchFamily="34" charset="0"/>
              <a:buNone/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objec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2667000" cy="2666999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295400"/>
            <a:ext cx="5334000" cy="44958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267200"/>
            <a:ext cx="2667000" cy="307777"/>
          </a:xfrm>
        </p:spPr>
        <p:txBody>
          <a:bodyPr wrap="square" lIns="0" tIns="0" rIns="0" bIns="0">
            <a:spAutoFit/>
          </a:bodyPr>
          <a:lstStyle>
            <a:lvl1pPr marL="0">
              <a:buFont typeface="Arial" pitchFamily="34" charset="0"/>
              <a:buNone/>
              <a:defRPr sz="2000" baseline="0"/>
            </a:lvl1pPr>
          </a:lstStyle>
          <a:p>
            <a:pPr lvl="0"/>
            <a:r>
              <a:rPr lang="en-US" dirty="0" smtClean="0"/>
              <a:t>Caption </a:t>
            </a:r>
            <a:r>
              <a:rPr lang="en-US" dirty="0" err="1" smtClean="0"/>
              <a:t>caption</a:t>
            </a:r>
            <a:r>
              <a:rPr lang="en-US" dirty="0" smtClean="0"/>
              <a:t> </a:t>
            </a:r>
            <a:r>
              <a:rPr lang="en-US" dirty="0" err="1" smtClean="0"/>
              <a:t>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9800" y="1295401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52578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019800" y="3352800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8229600" cy="34289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105400"/>
            <a:ext cx="8229600" cy="68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  <a:noFill/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Introducing a new topic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6000"/>
            <a:ext cx="9144000" cy="76200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3434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Paragraph text.</a:t>
            </a:r>
          </a:p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1" name="Text Placeholder 12"/>
          <p:cNvSpPr txBox="1">
            <a:spLocks/>
          </p:cNvSpPr>
          <p:nvPr userDrawn="1"/>
        </p:nvSpPr>
        <p:spPr>
          <a:xfrm>
            <a:off x="7010400" y="6248400"/>
            <a:ext cx="1676400" cy="457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 anchorCtr="0">
            <a:noAutofit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oli.cmu.edu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 descr="9918 ColorWork_Reverse_PrimaryCMU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4800" y="6172200"/>
            <a:ext cx="2474326" cy="600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73" r:id="rId5"/>
    <p:sldLayoutId id="2147483674" r:id="rId6"/>
    <p:sldLayoutId id="2147483672" r:id="rId7"/>
    <p:sldLayoutId id="2147483666" r:id="rId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None/>
        <a:defRPr kumimoji="0" lang="en-US" sz="2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lang="en-US" sz="2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lang="en-US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oli.cmu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7467600" cy="1470025"/>
          </a:xfrm>
        </p:spPr>
        <p:txBody>
          <a:bodyPr/>
          <a:lstStyle/>
          <a:p>
            <a:r>
              <a:rPr lang="en-US" dirty="0" smtClean="0"/>
              <a:t>Platform+:</a:t>
            </a:r>
            <a:br>
              <a:rPr lang="en-US" dirty="0" smtClean="0"/>
            </a:br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Rinderle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“big picture”?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Conceptual map of the domain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Shows the relationship between concepts in a course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Why is this important?</a:t>
            </a:r>
          </a:p>
          <a:p>
            <a:r>
              <a:rPr lang="en-US" dirty="0" smtClean="0"/>
              <a:t>	The </a:t>
            </a:r>
            <a:r>
              <a:rPr lang="en-US" dirty="0" smtClean="0"/>
              <a:t>way students organize knowledge determines how they use 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“big picture”?</a:t>
            </a:r>
            <a:endParaRPr lang="en-US" dirty="0"/>
          </a:p>
        </p:txBody>
      </p:sp>
      <p:pic>
        <p:nvPicPr>
          <p:cNvPr id="2050" name="Picture 2" descr="C:\cygwin\oli\private\jar2\content\statistics-trunk\content\webcontent\big_pic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143000"/>
            <a:ext cx="6667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Platform+: Big Picture</a:t>
            </a:r>
            <a:endParaRPr lang="en-US" dirty="0"/>
          </a:p>
        </p:txBody>
      </p:sp>
      <p:pic>
        <p:nvPicPr>
          <p:cNvPr id="1026" name="Picture 2" descr="C:\Users\jar2\Desktop\workshop\workflow\OLI_BigPicture-Diagram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13734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Development</a:t>
            </a:r>
            <a:r>
              <a:rPr lang="en-US" dirty="0" smtClean="0"/>
              <a:t> : design and implement course content, using a shared server with individual project space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Quality Assurance (QA) </a:t>
            </a:r>
            <a:r>
              <a:rPr lang="en-US" dirty="0" smtClean="0"/>
              <a:t>: </a:t>
            </a:r>
            <a:r>
              <a:rPr lang="en-US" dirty="0" smtClean="0"/>
              <a:t>test the course content for subject matter accuracy, instructional design, and functioning technology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Production </a:t>
            </a:r>
            <a:r>
              <a:rPr lang="en-US" dirty="0" smtClean="0"/>
              <a:t>: course available to instructors and students, collect learning data for evaluation, large scale and stable server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the end of the workshop…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will have created your first OLI module</a:t>
            </a:r>
          </a:p>
          <a:p>
            <a:endParaRPr lang="en-US" dirty="0" smtClean="0"/>
          </a:p>
          <a:p>
            <a:r>
              <a:rPr lang="en-US" dirty="0" smtClean="0"/>
              <a:t>Design learner centered content with UDL affordances</a:t>
            </a:r>
          </a:p>
          <a:p>
            <a:endParaRPr lang="en-US" dirty="0" smtClean="0"/>
          </a:p>
          <a:p>
            <a:r>
              <a:rPr lang="en-US" dirty="0" smtClean="0"/>
              <a:t>Design activities for data collection and feedback</a:t>
            </a:r>
          </a:p>
          <a:p>
            <a:endParaRPr lang="en-US" dirty="0" smtClean="0"/>
          </a:p>
          <a:p>
            <a:r>
              <a:rPr lang="en-US" dirty="0" smtClean="0"/>
              <a:t>Create and publish content to the OLI platform</a:t>
            </a:r>
          </a:p>
          <a:p>
            <a:endParaRPr lang="en-US" dirty="0" smtClean="0"/>
          </a:p>
          <a:p>
            <a:r>
              <a:rPr lang="en-US" dirty="0" smtClean="0"/>
              <a:t>Know where and how to get support</a:t>
            </a:r>
          </a:p>
          <a:p>
            <a:endParaRPr lang="en-US" dirty="0" smtClean="0"/>
          </a:p>
          <a:p>
            <a:r>
              <a:rPr lang="en-US" dirty="0" smtClean="0"/>
              <a:t>Implement a workflow and project plan to support your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 :	Effective Learning Design</a:t>
            </a:r>
          </a:p>
          <a:p>
            <a:r>
              <a:rPr lang="en-US" dirty="0" smtClean="0"/>
              <a:t>	</a:t>
            </a:r>
            <a:r>
              <a:rPr lang="en-US" dirty="0" smtClean="0"/>
              <a:t>	Creating Content Pages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Publishing and Previewing</a:t>
            </a:r>
          </a:p>
          <a:p>
            <a:endParaRPr lang="en-US" dirty="0" smtClean="0"/>
          </a:p>
          <a:p>
            <a:r>
              <a:rPr lang="en-US" dirty="0" smtClean="0"/>
              <a:t>Day 2 : 	Practice and Assessment</a:t>
            </a:r>
          </a:p>
          <a:p>
            <a:endParaRPr lang="en-US" dirty="0" smtClean="0"/>
          </a:p>
          <a:p>
            <a:r>
              <a:rPr lang="en-US" dirty="0" smtClean="0"/>
              <a:t>Day 3 :	Data Driven Improvement</a:t>
            </a:r>
          </a:p>
          <a:p>
            <a:r>
              <a:rPr lang="en-US" dirty="0" smtClean="0"/>
              <a:t>	</a:t>
            </a:r>
            <a:r>
              <a:rPr lang="en-US" dirty="0" smtClean="0"/>
              <a:t>	Learning Dashboard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Developer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hlinkClick r:id="rId2"/>
              </a:rPr>
              <a:t>http://community.oli.cmu.edu/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LI">
      <a:dk1>
        <a:sysClr val="windowText" lastClr="000000"/>
      </a:dk1>
      <a:lt1>
        <a:sysClr val="window" lastClr="FFFFFF"/>
      </a:lt1>
      <a:dk2>
        <a:srgbClr val="0B435F"/>
      </a:dk2>
      <a:lt2>
        <a:srgbClr val="FFF5EC"/>
      </a:lt2>
      <a:accent1>
        <a:srgbClr val="0B435F"/>
      </a:accent1>
      <a:accent2>
        <a:srgbClr val="1371B2"/>
      </a:accent2>
      <a:accent3>
        <a:srgbClr val="709E30"/>
      </a:accent3>
      <a:accent4>
        <a:srgbClr val="EA7150"/>
      </a:accent4>
      <a:accent5>
        <a:srgbClr val="FAAF3C"/>
      </a:accent5>
      <a:accent6>
        <a:srgbClr val="BF0000"/>
      </a:accent6>
      <a:hlink>
        <a:srgbClr val="1371B2"/>
      </a:hlink>
      <a:folHlink>
        <a:srgbClr val="0B435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432</TotalTime>
  <Words>164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Platform+: The Big Picture</vt:lpstr>
      <vt:lpstr>What is a “big picture”?</vt:lpstr>
      <vt:lpstr>What is a “big picture”?</vt:lpstr>
      <vt:lpstr>Platform+: Big Picture</vt:lpstr>
      <vt:lpstr>Phases of Development</vt:lpstr>
      <vt:lpstr>By the end of the workshop…</vt:lpstr>
      <vt:lpstr>Agenda</vt:lpstr>
      <vt:lpstr>Developer Website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Learning Design</dc:title>
  <dc:creator>Cheryl Templeton</dc:creator>
  <cp:lastModifiedBy>John Rinderle</cp:lastModifiedBy>
  <cp:revision>55</cp:revision>
  <dcterms:created xsi:type="dcterms:W3CDTF">2012-06-19T19:21:15Z</dcterms:created>
  <dcterms:modified xsi:type="dcterms:W3CDTF">2012-10-03T12:43:00Z</dcterms:modified>
</cp:coreProperties>
</file>