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0" r:id="rId4"/>
    <p:sldId id="257" r:id="rId5"/>
    <p:sldId id="272" r:id="rId6"/>
    <p:sldId id="273"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21" autoAdjust="0"/>
    <p:restoredTop sz="94689" autoAdjust="0"/>
  </p:normalViewPr>
  <p:slideViewPr>
    <p:cSldViewPr>
      <p:cViewPr>
        <p:scale>
          <a:sx n="88" d="100"/>
          <a:sy n="88" d="100"/>
        </p:scale>
        <p:origin x="-2406"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OLI Author</a:t>
            </a:r>
            <a:endParaRPr kumimoji="0" lang="en-US" dirty="0"/>
          </a:p>
        </p:txBody>
      </p:sp>
      <p:sp>
        <p:nvSpPr>
          <p:cNvPr id="9" name="Subtitle 8"/>
          <p:cNvSpPr>
            <a:spLocks noGrp="1"/>
          </p:cNvSpPr>
          <p:nvPr>
            <p:ph type="subTitle" idx="1" hasCustomPrompt="1"/>
          </p:nvPr>
        </p:nvSpPr>
        <p:spPr>
          <a:xfrm>
            <a:off x="1447800" y="32766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Greg </a:t>
            </a:r>
            <a:r>
              <a:rPr kumimoji="0" lang="en-US" dirty="0" err="1" smtClean="0"/>
              <a:t>Goodhile</a:t>
            </a:r>
            <a:endParaRPr kumimoji="0" lang="en-US" dirty="0" smtClean="0"/>
          </a:p>
        </p:txBody>
      </p:sp>
      <p:sp>
        <p:nvSpPr>
          <p:cNvPr id="20" name="Subtitle 8"/>
          <p:cNvSpPr txBox="1">
            <a:spLocks/>
          </p:cNvSpPr>
          <p:nvPr userDrawn="1"/>
        </p:nvSpPr>
        <p:spPr>
          <a:xfrm>
            <a:off x="6781800" y="6248400"/>
            <a:ext cx="20574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October 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Subtitle 8"/>
          <p:cNvSpPr txBox="1">
            <a:spLocks/>
          </p:cNvSpPr>
          <p:nvPr userDrawn="1"/>
        </p:nvSpPr>
        <p:spPr>
          <a:xfrm>
            <a:off x="1447800" y="3657600"/>
            <a:ext cx="3962400" cy="381000"/>
          </a:xfrm>
          <a:prstGeom prst="rect">
            <a:avLst/>
          </a:prstGeom>
          <a:ln>
            <a:noFill/>
          </a:ln>
        </p:spPr>
        <p:txBody>
          <a:bodyPr vert="horz" lIns="0">
            <a:normAutofit/>
          </a:bodyPr>
          <a:lstStyle>
            <a:lvl1pPr marL="64008" indent="0" algn="l">
              <a:buNone/>
              <a:defRPr sz="2100" b="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Software Developer</a:t>
            </a:r>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066800"/>
            <a:ext cx="8229600" cy="4724400"/>
          </a:xfrm>
        </p:spPr>
        <p:txBody>
          <a:bodyPr lIns="0" tIns="0" rIns="0" bIns="0"/>
          <a:lstStyle>
            <a:lvl1pPr marL="0">
              <a:spcBef>
                <a:spcPts val="0"/>
              </a:spcBef>
              <a:defRPr sz="2400"/>
            </a:lvl1pPr>
            <a:lvl2pPr>
              <a:defRPr sz="2400" baseline="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Identify the various features of OLI Author</a:t>
            </a:r>
          </a:p>
          <a:p>
            <a:pPr lvl="1">
              <a:buFont typeface="Arial"/>
              <a:buChar char="•"/>
            </a:pPr>
            <a:r>
              <a:rPr lang="en-US" dirty="0" smtClean="0"/>
              <a:t>Create an Assessment document</a:t>
            </a:r>
          </a:p>
          <a:p>
            <a:pPr lvl="1">
              <a:buFont typeface="Arial"/>
              <a:buChar char="•"/>
            </a:pPr>
            <a:r>
              <a:rPr lang="en-US" dirty="0" smtClean="0"/>
              <a:t>Create a Learn-By-Doing activity question based on a specific learning objective</a:t>
            </a:r>
          </a:p>
          <a:p>
            <a:pPr lvl="1">
              <a:buFont typeface="Arial"/>
              <a:buChar char="•"/>
            </a:pPr>
            <a:r>
              <a:rPr lang="en-US" dirty="0" smtClean="0"/>
              <a:t>Integrate the created Assessment document into a course</a:t>
            </a:r>
          </a:p>
          <a:p>
            <a:pPr lvl="1">
              <a:buFont typeface="Arial"/>
              <a:buChar char="•"/>
            </a:pPr>
            <a:r>
              <a:rPr lang="en-US" dirty="0" smtClean="0"/>
              <a:t>View the activity in a course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0"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oli.cmu.edu/tools/oliauth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t>Authoring with OLI Author</a:t>
            </a:r>
            <a:endParaRPr lang="en-US" dirty="0"/>
          </a:p>
        </p:txBody>
      </p:sp>
      <p:sp>
        <p:nvSpPr>
          <p:cNvPr id="3" name="Subtitle 2"/>
          <p:cNvSpPr>
            <a:spLocks noGrp="1"/>
          </p:cNvSpPr>
          <p:nvPr>
            <p:ph type="subTitle" idx="1"/>
          </p:nvPr>
        </p:nvSpPr>
        <p:spPr>
          <a:ln>
            <a:noFill/>
          </a:ln>
        </p:spPr>
        <p:txBody>
          <a:bodyPr>
            <a:normAutofit lnSpcReduction="10000"/>
          </a:bodyPr>
          <a:lstStyle/>
          <a:p>
            <a:r>
              <a:rPr lang="en-US" b="1" dirty="0" smtClean="0"/>
              <a:t>Greg Goodhile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OLI Author?</a:t>
            </a:r>
            <a:endParaRPr lang="en-US" dirty="0"/>
          </a:p>
        </p:txBody>
      </p:sp>
      <p:sp>
        <p:nvSpPr>
          <p:cNvPr id="3" name="Content Placeholder 2"/>
          <p:cNvSpPr>
            <a:spLocks noGrp="1"/>
          </p:cNvSpPr>
          <p:nvPr>
            <p:ph idx="1"/>
          </p:nvPr>
        </p:nvSpPr>
        <p:spPr/>
        <p:txBody>
          <a:bodyPr>
            <a:normAutofit/>
          </a:bodyPr>
          <a:lstStyle/>
          <a:p>
            <a:r>
              <a:rPr lang="en-US" dirty="0" smtClean="0"/>
              <a:t>An authoring tool to easily create Inline Tutor &amp; Linked Assessment documents, which are comprised of common question types.</a:t>
            </a:r>
          </a:p>
          <a:p>
            <a:endParaRPr lang="en-US" dirty="0"/>
          </a:p>
          <a:p>
            <a:r>
              <a:rPr lang="en-US" dirty="0" smtClean="0"/>
              <a:t>These finished documents are then added to an OLI course to create interactive activities.  </a:t>
            </a:r>
            <a:r>
              <a:rPr lang="en-US" dirty="0" smtClean="0"/>
              <a:t>The most common activities report </a:t>
            </a:r>
            <a:r>
              <a:rPr lang="en-US" dirty="0" smtClean="0"/>
              <a:t>to the dashboard are created from one of these two document types.</a:t>
            </a:r>
          </a:p>
          <a:p>
            <a:endParaRPr lang="en-US" dirty="0" smtClean="0"/>
          </a:p>
          <a:p>
            <a:endParaRPr lang="en-US" dirty="0"/>
          </a:p>
          <a:p>
            <a:endParaRPr lang="en-US" dirty="0" smtClean="0"/>
          </a:p>
          <a:p>
            <a:r>
              <a:rPr lang="en-US" dirty="0" smtClean="0"/>
              <a:t>Download URL: </a:t>
            </a:r>
            <a:r>
              <a:rPr lang="en-US" dirty="0" smtClean="0">
                <a:hlinkClick r:id="rId2"/>
              </a:rPr>
              <a:t>http</a:t>
            </a:r>
            <a:r>
              <a:rPr lang="en-US" dirty="0">
                <a:hlinkClick r:id="rId2"/>
              </a:rPr>
              <a:t>://oli.cmu.edu/tools/oliauthor</a:t>
            </a:r>
            <a:r>
              <a:rPr lang="en-US" dirty="0" smtClean="0">
                <a:hlinkClick r:id="rId2"/>
              </a:rPr>
              <a:t>/</a:t>
            </a:r>
            <a:endParaRPr lang="en-US" dirty="0"/>
          </a:p>
        </p:txBody>
      </p:sp>
    </p:spTree>
    <p:extLst>
      <p:ext uri="{BB962C8B-B14F-4D97-AF65-F5344CB8AC3E}">
        <p14:creationId xmlns:p14="http://schemas.microsoft.com/office/powerpoint/2010/main" val="3102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Big Picture’ – Implementation</a:t>
            </a:r>
            <a:endParaRPr lang="en-US" dirty="0"/>
          </a:p>
        </p:txBody>
      </p:sp>
      <p:pic>
        <p:nvPicPr>
          <p:cNvPr id="4" name="Picture 3" descr="C:\Users\Goodhile\Desktop\BigPicture_ImplementPhase.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3909" y="983673"/>
            <a:ext cx="7738373" cy="374072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4867870"/>
            <a:ext cx="8610600" cy="1015663"/>
          </a:xfrm>
          <a:prstGeom prst="rect">
            <a:avLst/>
          </a:prstGeom>
        </p:spPr>
        <p:txBody>
          <a:bodyPr wrap="square">
            <a:spAutoFit/>
          </a:bodyPr>
          <a:lstStyle/>
          <a:p>
            <a:r>
              <a:rPr lang="en-US" sz="2000" dirty="0" smtClean="0">
                <a:latin typeface="Arial" pitchFamily="34" charset="0"/>
                <a:cs typeface="Arial" pitchFamily="34" charset="0"/>
              </a:rPr>
              <a:t>The </a:t>
            </a:r>
            <a:r>
              <a:rPr lang="en-US" sz="2000" dirty="0">
                <a:latin typeface="Arial" pitchFamily="34" charset="0"/>
                <a:cs typeface="Arial" pitchFamily="34" charset="0"/>
              </a:rPr>
              <a:t>authoring process is part of the Implementation Phase.  </a:t>
            </a:r>
            <a:r>
              <a:rPr lang="en-US" sz="2000" dirty="0" smtClean="0">
                <a:latin typeface="Arial" pitchFamily="34" charset="0"/>
                <a:cs typeface="Arial" pitchFamily="34" charset="0"/>
              </a:rPr>
              <a:t>This assumes that good </a:t>
            </a:r>
            <a:r>
              <a:rPr lang="en-US" sz="2000" dirty="0">
                <a:latin typeface="Arial" pitchFamily="34" charset="0"/>
                <a:cs typeface="Arial" pitchFamily="34" charset="0"/>
              </a:rPr>
              <a:t>learning designs </a:t>
            </a:r>
            <a:r>
              <a:rPr lang="en-US" sz="2000" dirty="0" smtClean="0">
                <a:latin typeface="Arial" pitchFamily="34" charset="0"/>
                <a:cs typeface="Arial" pitchFamily="34" charset="0"/>
              </a:rPr>
              <a:t>for activities were already created during </a:t>
            </a:r>
            <a:r>
              <a:rPr lang="en-US" sz="2000" dirty="0">
                <a:latin typeface="Arial" pitchFamily="34" charset="0"/>
                <a:cs typeface="Arial" pitchFamily="34" charset="0"/>
              </a:rPr>
              <a:t>the Design Phase.</a:t>
            </a:r>
          </a:p>
        </p:txBody>
      </p:sp>
    </p:spTree>
    <p:extLst>
      <p:ext uri="{BB962C8B-B14F-4D97-AF65-F5344CB8AC3E}">
        <p14:creationId xmlns:p14="http://schemas.microsoft.com/office/powerpoint/2010/main" val="157938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fontScale="90000"/>
          </a:bodyPr>
          <a:lstStyle/>
          <a:p>
            <a:r>
              <a:rPr lang="en-US" dirty="0" smtClean="0"/>
              <a:t>Objectives</a:t>
            </a:r>
            <a:endParaRPr lang="en-US" dirty="0"/>
          </a:p>
        </p:txBody>
      </p:sp>
      <p:sp>
        <p:nvSpPr>
          <p:cNvPr id="3" name="Content Placeholder 2"/>
          <p:cNvSpPr>
            <a:spLocks noGrp="1"/>
          </p:cNvSpPr>
          <p:nvPr>
            <p:ph idx="1"/>
          </p:nvPr>
        </p:nvSpPr>
        <p:spPr/>
        <p:txBody>
          <a:bodyPr lIns="0">
            <a:normAutofit/>
          </a:bodyPr>
          <a:lstStyle/>
          <a:p>
            <a:pPr marL="164592" lvl="0" indent="0"/>
            <a:r>
              <a:rPr lang="en-US" dirty="0"/>
              <a:t>By the end of this session, </a:t>
            </a:r>
            <a:r>
              <a:rPr lang="en-US" dirty="0" smtClean="0"/>
              <a:t>you should </a:t>
            </a:r>
            <a:r>
              <a:rPr lang="en-US" dirty="0"/>
              <a:t>be able to</a:t>
            </a:r>
            <a:r>
              <a:rPr lang="en-US" dirty="0" smtClean="0"/>
              <a:t>:</a:t>
            </a:r>
            <a:endParaRPr lang="en-US" dirty="0"/>
          </a:p>
          <a:p>
            <a:pPr lvl="1">
              <a:buFont typeface="Wingdings" pitchFamily="2" charset="2"/>
              <a:buChar char="§"/>
            </a:pPr>
            <a:r>
              <a:rPr lang="en-US" dirty="0" smtClean="0"/>
              <a:t>Identify document &amp; activity types</a:t>
            </a:r>
          </a:p>
          <a:p>
            <a:pPr lvl="3">
              <a:buFont typeface="Wingdings" pitchFamily="2" charset="2"/>
              <a:buChar char="§"/>
            </a:pPr>
            <a:r>
              <a:rPr lang="en-US" dirty="0" smtClean="0"/>
              <a:t>Inline Tutor</a:t>
            </a:r>
          </a:p>
          <a:p>
            <a:pPr lvl="5">
              <a:buFont typeface="Wingdings" pitchFamily="2" charset="2"/>
              <a:buChar char="§"/>
            </a:pPr>
            <a:r>
              <a:rPr lang="en-US" dirty="0" smtClean="0">
                <a:solidFill>
                  <a:schemeClr val="tx1"/>
                </a:solidFill>
                <a:latin typeface="Arial" pitchFamily="34" charset="0"/>
                <a:cs typeface="Arial" pitchFamily="34" charset="0"/>
              </a:rPr>
              <a:t>Learn-By-Doing </a:t>
            </a:r>
            <a:r>
              <a:rPr lang="en-US" dirty="0">
                <a:solidFill>
                  <a:schemeClr val="tx1"/>
                </a:solidFill>
                <a:latin typeface="Arial" pitchFamily="34" charset="0"/>
                <a:cs typeface="Arial" pitchFamily="34" charset="0"/>
              </a:rPr>
              <a:t>(LBD)</a:t>
            </a:r>
          </a:p>
          <a:p>
            <a:pPr lvl="5">
              <a:buFont typeface="Wingdings" pitchFamily="2" charset="2"/>
              <a:buChar char="§"/>
            </a:pPr>
            <a:r>
              <a:rPr lang="en-US" dirty="0">
                <a:solidFill>
                  <a:schemeClr val="tx1"/>
                </a:solidFill>
                <a:latin typeface="Arial" pitchFamily="34" charset="0"/>
                <a:cs typeface="Arial" pitchFamily="34" charset="0"/>
              </a:rPr>
              <a:t>Did-I-Get-This (DIGT</a:t>
            </a:r>
            <a:r>
              <a:rPr lang="en-US" dirty="0" smtClean="0">
                <a:solidFill>
                  <a:schemeClr val="tx1"/>
                </a:solidFill>
                <a:latin typeface="Arial" pitchFamily="34" charset="0"/>
                <a:cs typeface="Arial" pitchFamily="34" charset="0"/>
              </a:rPr>
              <a:t>)</a:t>
            </a:r>
          </a:p>
          <a:p>
            <a:pPr lvl="3">
              <a:buFont typeface="Wingdings" pitchFamily="2" charset="2"/>
              <a:buChar char="§"/>
            </a:pPr>
            <a:r>
              <a:rPr lang="en-US" dirty="0" smtClean="0"/>
              <a:t>Linked </a:t>
            </a:r>
            <a:r>
              <a:rPr lang="en-US" dirty="0" smtClean="0"/>
              <a:t>Assessment</a:t>
            </a:r>
            <a:endParaRPr lang="en-US" dirty="0" smtClean="0"/>
          </a:p>
          <a:p>
            <a:pPr lvl="5">
              <a:buFont typeface="Wingdings" pitchFamily="2" charset="2"/>
              <a:buChar char="§"/>
            </a:pPr>
            <a:r>
              <a:rPr lang="en-US" dirty="0" smtClean="0">
                <a:solidFill>
                  <a:schemeClr val="tx1"/>
                </a:solidFill>
                <a:latin typeface="Arial" pitchFamily="34" charset="0"/>
                <a:cs typeface="Arial" pitchFamily="34" charset="0"/>
              </a:rPr>
              <a:t>Checkpoint</a:t>
            </a:r>
          </a:p>
          <a:p>
            <a:pPr lvl="5">
              <a:buFont typeface="Wingdings" pitchFamily="2" charset="2"/>
              <a:buChar char="§"/>
            </a:pPr>
            <a:r>
              <a:rPr lang="en-US" dirty="0" smtClean="0">
                <a:solidFill>
                  <a:schemeClr val="tx1"/>
                </a:solidFill>
                <a:latin typeface="Arial" pitchFamily="34" charset="0"/>
                <a:cs typeface="Arial" pitchFamily="34" charset="0"/>
              </a:rPr>
              <a:t>Quiz</a:t>
            </a:r>
          </a:p>
          <a:p>
            <a:pPr lvl="1">
              <a:buFont typeface="Wingdings" pitchFamily="2" charset="2"/>
              <a:buChar char="§"/>
            </a:pPr>
            <a:r>
              <a:rPr lang="en-US" dirty="0" smtClean="0"/>
              <a:t>Identify various question types</a:t>
            </a:r>
          </a:p>
          <a:p>
            <a:pPr lvl="1">
              <a:buFont typeface="Wingdings" pitchFamily="2" charset="2"/>
              <a:buChar char="§"/>
            </a:pPr>
            <a:r>
              <a:rPr lang="en-US" dirty="0" smtClean="0"/>
              <a:t>Create a LBD activity for your </a:t>
            </a:r>
            <a:r>
              <a:rPr lang="en-US" dirty="0" smtClean="0"/>
              <a:t>course</a:t>
            </a:r>
          </a:p>
          <a:p>
            <a:pPr lvl="1">
              <a:buFont typeface="Wingdings" pitchFamily="2" charset="2"/>
              <a:buChar char="§"/>
            </a:pPr>
            <a:endParaRPr lang="en-US" dirty="0" smtClean="0"/>
          </a:p>
          <a:p>
            <a:pPr indent="0"/>
            <a:r>
              <a:rPr lang="en-US" dirty="0" smtClean="0"/>
              <a:t>Checkpoints and Quizzes report to the Gradebook.</a:t>
            </a:r>
          </a:p>
          <a:p>
            <a:pPr>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Types</a:t>
            </a:r>
            <a:endParaRPr lang="en-US" dirty="0"/>
          </a:p>
        </p:txBody>
      </p:sp>
      <p:sp>
        <p:nvSpPr>
          <p:cNvPr id="3" name="Content Placeholder 2"/>
          <p:cNvSpPr>
            <a:spLocks noGrp="1"/>
          </p:cNvSpPr>
          <p:nvPr>
            <p:ph idx="1"/>
          </p:nvPr>
        </p:nvSpPr>
        <p:spPr>
          <a:xfrm>
            <a:off x="457200" y="1066800"/>
            <a:ext cx="8229600" cy="4876800"/>
          </a:xfrm>
        </p:spPr>
        <p:txBody>
          <a:bodyPr>
            <a:normAutofit lnSpcReduction="10000"/>
          </a:bodyPr>
          <a:lstStyle/>
          <a:p>
            <a:pPr marL="411480" lvl="1" indent="0" fontAlgn="base">
              <a:buNone/>
            </a:pPr>
            <a:r>
              <a:rPr lang="en-US" sz="2000" b="1" dirty="0" smtClean="0"/>
              <a:t>Inline </a:t>
            </a:r>
            <a:r>
              <a:rPr lang="en-US" sz="2000" b="1" dirty="0"/>
              <a:t>Tutor </a:t>
            </a:r>
            <a:r>
              <a:rPr lang="en-US" sz="2000" b="1" dirty="0" smtClean="0"/>
              <a:t>Activities:</a:t>
            </a:r>
          </a:p>
          <a:p>
            <a:pPr lvl="2" fontAlgn="base"/>
            <a:r>
              <a:rPr lang="en-US" sz="1600" dirty="0" smtClean="0"/>
              <a:t>Learn-By-Doing: These activities give students an interactive way to learn new material and receive guided practice without being graded.  Immediate feedback is given to help refine the student’s understanding of what they are learning.</a:t>
            </a:r>
          </a:p>
          <a:p>
            <a:pPr lvl="2" fontAlgn="base"/>
            <a:endParaRPr lang="en-US" sz="1600" dirty="0"/>
          </a:p>
          <a:p>
            <a:pPr lvl="2" fontAlgn="base"/>
            <a:r>
              <a:rPr lang="en-US" sz="1600" dirty="0"/>
              <a:t>Did-I-Get-This: </a:t>
            </a:r>
            <a:r>
              <a:rPr lang="en-US" sz="1600" dirty="0" smtClean="0"/>
              <a:t>These </a:t>
            </a:r>
            <a:r>
              <a:rPr lang="en-US" sz="1600" dirty="0"/>
              <a:t>activities offer the opportunity for students to evaluate their understanding after a lesson.  Again, this activity is not </a:t>
            </a:r>
            <a:r>
              <a:rPr lang="en-US" sz="1600" dirty="0" smtClean="0"/>
              <a:t>graded.</a:t>
            </a:r>
          </a:p>
          <a:p>
            <a:pPr marL="704088" lvl="2" indent="0" fontAlgn="base">
              <a:buNone/>
            </a:pPr>
            <a:endParaRPr lang="en-US" sz="1600" dirty="0" smtClean="0"/>
          </a:p>
          <a:p>
            <a:pPr marL="704088" lvl="2" indent="0" fontAlgn="base">
              <a:buNone/>
            </a:pPr>
            <a:r>
              <a:rPr lang="en-US" sz="1600" dirty="0" smtClean="0"/>
              <a:t>Supported </a:t>
            </a:r>
            <a:r>
              <a:rPr lang="en-US" sz="1600" dirty="0" smtClean="0"/>
              <a:t>XML Tags</a:t>
            </a:r>
            <a:r>
              <a:rPr lang="en-US" sz="1600" dirty="0" smtClean="0"/>
              <a:t>:  p</a:t>
            </a:r>
            <a:r>
              <a:rPr lang="en-US" sz="1600" dirty="0"/>
              <a:t>, </a:t>
            </a:r>
            <a:r>
              <a:rPr lang="en-US" sz="1600" dirty="0" err="1"/>
              <a:t>em</a:t>
            </a:r>
            <a:r>
              <a:rPr lang="en-US" sz="1600" dirty="0"/>
              <a:t>, sub, sup, link, image, </a:t>
            </a:r>
            <a:r>
              <a:rPr lang="en-US" sz="1600" dirty="0" smtClean="0"/>
              <a:t>flash</a:t>
            </a:r>
          </a:p>
          <a:p>
            <a:pPr marL="704088" lvl="2" indent="0" fontAlgn="base">
              <a:buNone/>
            </a:pPr>
            <a:r>
              <a:rPr lang="en-US" sz="1600" dirty="0" smtClean="0"/>
              <a:t>File </a:t>
            </a:r>
            <a:r>
              <a:rPr lang="en-US" sz="1600" dirty="0"/>
              <a:t>Directory: content/x-</a:t>
            </a:r>
            <a:r>
              <a:rPr lang="en-US" sz="1600" dirty="0" err="1"/>
              <a:t>oli</a:t>
            </a:r>
            <a:r>
              <a:rPr lang="en-US" sz="1600" dirty="0"/>
              <a:t>-inline-assessment/</a:t>
            </a:r>
          </a:p>
          <a:p>
            <a:pPr marL="411480" lvl="1" indent="0" fontAlgn="base">
              <a:buNone/>
            </a:pPr>
            <a:endParaRPr lang="en-US" sz="1800" dirty="0"/>
          </a:p>
          <a:p>
            <a:pPr marL="411480" lvl="1" indent="0" fontAlgn="base">
              <a:buNone/>
            </a:pPr>
            <a:r>
              <a:rPr lang="en-US" sz="2000" b="1" dirty="0"/>
              <a:t>Linked Assessment </a:t>
            </a:r>
            <a:r>
              <a:rPr lang="en-US" sz="2000" b="1" dirty="0" smtClean="0"/>
              <a:t>Activities:</a:t>
            </a:r>
            <a:endParaRPr lang="en-US" sz="2000" b="1" dirty="0"/>
          </a:p>
          <a:p>
            <a:pPr lvl="2" fontAlgn="base"/>
            <a:r>
              <a:rPr lang="en-US" sz="1600" dirty="0"/>
              <a:t>Quiz &amp; Checkpoint: </a:t>
            </a:r>
            <a:r>
              <a:rPr lang="en-US" sz="1600" dirty="0" smtClean="0"/>
              <a:t>These </a:t>
            </a:r>
            <a:r>
              <a:rPr lang="en-US" sz="1600" dirty="0"/>
              <a:t>activities usually fall at the end of a section or module, and are a way for instructors to assess students' mastery of the concepts they learned. </a:t>
            </a:r>
            <a:endParaRPr lang="en-US" sz="1600" dirty="0" smtClean="0"/>
          </a:p>
          <a:p>
            <a:pPr marL="704088" lvl="2" indent="0" fontAlgn="base">
              <a:buNone/>
            </a:pPr>
            <a:endParaRPr lang="en-US" sz="1600" dirty="0"/>
          </a:p>
          <a:p>
            <a:pPr marL="704088" lvl="2" indent="0" fontAlgn="base">
              <a:buNone/>
            </a:pPr>
            <a:r>
              <a:rPr lang="en-US" sz="1600" dirty="0" smtClean="0"/>
              <a:t>Supported </a:t>
            </a:r>
            <a:r>
              <a:rPr lang="en-US" sz="1600" dirty="0" smtClean="0"/>
              <a:t>XML Tags</a:t>
            </a:r>
            <a:r>
              <a:rPr lang="en-US" sz="1600" dirty="0" smtClean="0"/>
              <a:t>:  </a:t>
            </a:r>
            <a:r>
              <a:rPr lang="en-US" sz="1600" dirty="0" smtClean="0"/>
              <a:t>All tags that Inline Tutors support, plus table, list, </a:t>
            </a:r>
            <a:r>
              <a:rPr lang="en-US" sz="1600" dirty="0" err="1" smtClean="0"/>
              <a:t>mathml</a:t>
            </a:r>
            <a:r>
              <a:rPr lang="en-US" sz="1600" dirty="0" smtClean="0"/>
              <a:t>, audio, video, example, definition, and much more.</a:t>
            </a:r>
            <a:endParaRPr lang="en-US" sz="1600" dirty="0" smtClean="0"/>
          </a:p>
          <a:p>
            <a:pPr marL="704088" lvl="2" indent="0" fontAlgn="base">
              <a:buNone/>
            </a:pPr>
            <a:r>
              <a:rPr lang="en-US" sz="1600" dirty="0" smtClean="0"/>
              <a:t>File </a:t>
            </a:r>
            <a:r>
              <a:rPr lang="en-US" sz="1600" dirty="0"/>
              <a:t>Directory: content/x-oli-assessment2</a:t>
            </a:r>
            <a:r>
              <a:rPr lang="en-US" sz="1600" dirty="0" smtClean="0"/>
              <a:t>/</a:t>
            </a:r>
          </a:p>
        </p:txBody>
      </p:sp>
    </p:spTree>
    <p:extLst>
      <p:ext uri="{BB962C8B-B14F-4D97-AF65-F5344CB8AC3E}">
        <p14:creationId xmlns:p14="http://schemas.microsoft.com/office/powerpoint/2010/main" val="1872408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Types</a:t>
            </a:r>
            <a:endParaRPr lang="en-US" dirty="0"/>
          </a:p>
        </p:txBody>
      </p:sp>
      <p:sp>
        <p:nvSpPr>
          <p:cNvPr id="3" name="Content Placeholder 2"/>
          <p:cNvSpPr>
            <a:spLocks noGrp="1"/>
          </p:cNvSpPr>
          <p:nvPr>
            <p:ph idx="1"/>
          </p:nvPr>
        </p:nvSpPr>
        <p:spPr/>
        <p:txBody>
          <a:bodyPr>
            <a:normAutofit fontScale="92500" lnSpcReduction="10000"/>
          </a:bodyPr>
          <a:lstStyle/>
          <a:p>
            <a:pPr marL="411480" lvl="1" indent="0" fontAlgn="base">
              <a:buNone/>
            </a:pPr>
            <a:r>
              <a:rPr lang="en-US" b="1" dirty="0"/>
              <a:t>Multiple Choice</a:t>
            </a:r>
            <a:r>
              <a:rPr lang="en-US" dirty="0"/>
              <a:t>: A list of answer choices.</a:t>
            </a:r>
          </a:p>
          <a:p>
            <a:pPr marL="411480" lvl="1" indent="0" fontAlgn="base">
              <a:buNone/>
            </a:pPr>
            <a:endParaRPr lang="en-US" dirty="0"/>
          </a:p>
          <a:p>
            <a:pPr marL="411480" lvl="1" indent="0" fontAlgn="base">
              <a:buNone/>
            </a:pPr>
            <a:r>
              <a:rPr lang="en-US" b="1" dirty="0"/>
              <a:t>Short Answer </a:t>
            </a:r>
            <a:r>
              <a:rPr lang="en-US" dirty="0"/>
              <a:t>(Submit &amp; Compare): Answers are to be given in sentence or paragraph form and will be reviewed by an instructor.</a:t>
            </a:r>
          </a:p>
          <a:p>
            <a:pPr marL="411480" lvl="1" indent="0" fontAlgn="base">
              <a:buNone/>
            </a:pPr>
            <a:endParaRPr lang="en-US" dirty="0"/>
          </a:p>
          <a:p>
            <a:pPr marL="411480" lvl="1" indent="0" fontAlgn="base">
              <a:buNone/>
            </a:pPr>
            <a:r>
              <a:rPr lang="en-US" b="1" dirty="0"/>
              <a:t>Numeric</a:t>
            </a:r>
            <a:r>
              <a:rPr lang="en-US" dirty="0"/>
              <a:t>: Answer is given as a number.</a:t>
            </a:r>
          </a:p>
          <a:p>
            <a:pPr marL="411480" lvl="1" indent="0" fontAlgn="base">
              <a:buNone/>
            </a:pPr>
            <a:endParaRPr lang="en-US" dirty="0"/>
          </a:p>
          <a:p>
            <a:pPr marL="411480" lvl="1" indent="0" fontAlgn="base">
              <a:buNone/>
            </a:pPr>
            <a:r>
              <a:rPr lang="en-US" b="1" dirty="0"/>
              <a:t>Text</a:t>
            </a:r>
            <a:r>
              <a:rPr lang="en-US" dirty="0"/>
              <a:t>: Answer is a word or simple phrase.</a:t>
            </a:r>
          </a:p>
          <a:p>
            <a:pPr marL="411480" lvl="1" indent="0" fontAlgn="base">
              <a:buNone/>
            </a:pPr>
            <a:endParaRPr lang="en-US" dirty="0"/>
          </a:p>
          <a:p>
            <a:pPr marL="411480" lvl="1" indent="0" fontAlgn="base">
              <a:buNone/>
            </a:pPr>
            <a:r>
              <a:rPr lang="en-US" b="1" dirty="0"/>
              <a:t>Unknown Question Type</a:t>
            </a:r>
            <a:r>
              <a:rPr lang="en-US" dirty="0"/>
              <a:t>: If a document is opened by OLI Author and the question type is unknown, this </a:t>
            </a:r>
            <a:r>
              <a:rPr lang="en-US" dirty="0" smtClean="0"/>
              <a:t>will </a:t>
            </a:r>
            <a:r>
              <a:rPr lang="en-US" dirty="0"/>
              <a:t>be the selected question type</a:t>
            </a:r>
            <a:r>
              <a:rPr lang="en-US" dirty="0" smtClean="0"/>
              <a:t>.  This will also be used if a question </a:t>
            </a:r>
            <a:r>
              <a:rPr lang="en-US" dirty="0" smtClean="0"/>
              <a:t>has multiple parts.</a:t>
            </a:r>
            <a:r>
              <a:rPr lang="en-US" dirty="0" smtClean="0"/>
              <a:t> </a:t>
            </a:r>
            <a:r>
              <a:rPr lang="en-US" dirty="0"/>
              <a:t>Typically, you will never </a:t>
            </a:r>
            <a:r>
              <a:rPr lang="en-US" dirty="0" smtClean="0"/>
              <a:t>use </a:t>
            </a:r>
            <a:r>
              <a:rPr lang="en-US" dirty="0"/>
              <a:t>this question type</a:t>
            </a:r>
            <a:r>
              <a:rPr lang="en-US" dirty="0" smtClean="0"/>
              <a:t>.</a:t>
            </a:r>
            <a:endParaRPr lang="en-US" dirty="0"/>
          </a:p>
        </p:txBody>
      </p:sp>
    </p:spTree>
    <p:extLst>
      <p:ext uri="{BB962C8B-B14F-4D97-AF65-F5344CB8AC3E}">
        <p14:creationId xmlns:p14="http://schemas.microsoft.com/office/powerpoint/2010/main" val="215709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create a LBD activity</a:t>
            </a:r>
            <a:endParaRPr lang="en-US" dirty="0"/>
          </a:p>
        </p:txBody>
      </p:sp>
      <p:sp>
        <p:nvSpPr>
          <p:cNvPr id="3" name="Content Placeholder 2"/>
          <p:cNvSpPr>
            <a:spLocks noGrp="1"/>
          </p:cNvSpPr>
          <p:nvPr>
            <p:ph idx="1"/>
          </p:nvPr>
        </p:nvSpPr>
        <p:spPr/>
        <p:txBody>
          <a:bodyPr>
            <a:normAutofit lnSpcReduction="10000"/>
          </a:bodyPr>
          <a:lstStyle/>
          <a:p>
            <a:pPr lvl="1" fontAlgn="base"/>
            <a:r>
              <a:rPr lang="en-US" dirty="0"/>
              <a:t>SVN UPDATE your local course copy if you haven’t already</a:t>
            </a:r>
          </a:p>
          <a:p>
            <a:pPr lvl="1" fontAlgn="base"/>
            <a:r>
              <a:rPr lang="en-US" dirty="0"/>
              <a:t>Create an Inline Tutor document with OLI Author</a:t>
            </a:r>
          </a:p>
          <a:p>
            <a:pPr lvl="1" fontAlgn="base"/>
            <a:r>
              <a:rPr lang="en-US" dirty="0"/>
              <a:t>Save the document within your local course </a:t>
            </a:r>
            <a:r>
              <a:rPr lang="en-US" dirty="0" smtClean="0"/>
              <a:t>copy in </a:t>
            </a:r>
            <a:r>
              <a:rPr lang="en-US" dirty="0"/>
              <a:t>the content/x-</a:t>
            </a:r>
            <a:r>
              <a:rPr lang="en-US" dirty="0" err="1"/>
              <a:t>oli</a:t>
            </a:r>
            <a:r>
              <a:rPr lang="en-US" dirty="0"/>
              <a:t>-inline-assessment</a:t>
            </a:r>
            <a:r>
              <a:rPr lang="en-US" dirty="0" smtClean="0"/>
              <a:t>/ folder</a:t>
            </a:r>
            <a:endParaRPr lang="en-US" dirty="0"/>
          </a:p>
          <a:p>
            <a:pPr lvl="1" fontAlgn="base"/>
            <a:r>
              <a:rPr lang="en-US" dirty="0"/>
              <a:t>SVN ADD the newly created document</a:t>
            </a:r>
          </a:p>
          <a:p>
            <a:pPr lvl="1" fontAlgn="base"/>
            <a:r>
              <a:rPr lang="en-US" dirty="0"/>
              <a:t>Embed code snippet</a:t>
            </a:r>
          </a:p>
          <a:p>
            <a:pPr marL="1019556" lvl="2" indent="-342900" fontAlgn="base"/>
            <a:r>
              <a:rPr lang="en-US" sz="2000" dirty="0"/>
              <a:t>Click the “Embed” button</a:t>
            </a:r>
          </a:p>
          <a:p>
            <a:pPr marL="1019556" lvl="2" indent="-342900" fontAlgn="base"/>
            <a:r>
              <a:rPr lang="en-US" sz="2000" dirty="0"/>
              <a:t>Select the “Learn-By-Doing” radio button</a:t>
            </a:r>
          </a:p>
          <a:p>
            <a:pPr marL="1019556" lvl="2" indent="-342900" fontAlgn="base"/>
            <a:r>
              <a:rPr lang="en-US" sz="2000" dirty="0"/>
              <a:t>Click the “Copy Code” button</a:t>
            </a:r>
          </a:p>
          <a:p>
            <a:pPr marL="1019556" lvl="2" indent="-342900" fontAlgn="base"/>
            <a:r>
              <a:rPr lang="en-US" sz="2000" dirty="0"/>
              <a:t>Paste the code snippet into your workbook page</a:t>
            </a:r>
          </a:p>
          <a:p>
            <a:pPr lvl="1" fontAlgn="base"/>
            <a:r>
              <a:rPr lang="en-US" dirty="0"/>
              <a:t>SVN COMMIT your local course copy</a:t>
            </a:r>
          </a:p>
          <a:p>
            <a:pPr lvl="1" fontAlgn="base"/>
            <a:r>
              <a:rPr lang="en-US" dirty="0" smtClean="0"/>
              <a:t>Republish your </a:t>
            </a:r>
            <a:r>
              <a:rPr lang="en-US" dirty="0"/>
              <a:t>course and view your </a:t>
            </a:r>
            <a:r>
              <a:rPr lang="en-US" dirty="0" smtClean="0"/>
              <a:t>activity</a:t>
            </a:r>
            <a:endParaRPr lang="en-US" dirty="0"/>
          </a:p>
        </p:txBody>
      </p:sp>
    </p:spTree>
    <p:extLst>
      <p:ext uri="{BB962C8B-B14F-4D97-AF65-F5344CB8AC3E}">
        <p14:creationId xmlns:p14="http://schemas.microsoft.com/office/powerpoint/2010/main" val="4171715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OLI Author is a helpful tool for creating common question types.  There are other question types that can be created, but one would need to use an XML editor, such as Oxygen.  Two other question types that can be created using Oxygen are Fill-in-the-blank and Image Hotspot.</a:t>
            </a:r>
          </a:p>
          <a:p>
            <a:endParaRPr lang="en-US" dirty="0"/>
          </a:p>
          <a:p>
            <a:r>
              <a:rPr lang="en-US" dirty="0" smtClean="0"/>
              <a:t>Learning objectives, hints, feedback, and overall question design, should be determined during the Design Phase and not during the Implementation Phase.</a:t>
            </a:r>
            <a:endParaRPr lang="en-US" dirty="0"/>
          </a:p>
        </p:txBody>
      </p:sp>
    </p:spTree>
    <p:extLst>
      <p:ext uri="{BB962C8B-B14F-4D97-AF65-F5344CB8AC3E}">
        <p14:creationId xmlns:p14="http://schemas.microsoft.com/office/powerpoint/2010/main" val="4283152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2571</TotalTime>
  <Words>590</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Authoring with OLI Author</vt:lpstr>
      <vt:lpstr>What is OLI Author?</vt:lpstr>
      <vt:lpstr>‘The Big Picture’ – Implementation</vt:lpstr>
      <vt:lpstr>Objectives</vt:lpstr>
      <vt:lpstr>Activity Types</vt:lpstr>
      <vt:lpstr>Question Types</vt:lpstr>
      <vt:lpstr>Steps to create a LBD activity</vt:lpstr>
      <vt:lpstr>Summary</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goodhile</cp:lastModifiedBy>
  <cp:revision>170</cp:revision>
  <dcterms:created xsi:type="dcterms:W3CDTF">2012-06-19T19:21:15Z</dcterms:created>
  <dcterms:modified xsi:type="dcterms:W3CDTF">2012-10-02T18:26:37Z</dcterms:modified>
</cp:coreProperties>
</file>