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98" r:id="rId3"/>
    <p:sldId id="299" r:id="rId4"/>
    <p:sldId id="300" r:id="rId5"/>
    <p:sldId id="312" r:id="rId6"/>
    <p:sldId id="315" r:id="rId7"/>
    <p:sldId id="314" r:id="rId8"/>
    <p:sldId id="303" r:id="rId9"/>
    <p:sldId id="319" r:id="rId10"/>
    <p:sldId id="320" r:id="rId11"/>
    <p:sldId id="321" r:id="rId12"/>
    <p:sldId id="304" r:id="rId13"/>
    <p:sldId id="318" r:id="rId14"/>
    <p:sldId id="317" r:id="rId15"/>
    <p:sldId id="313" r:id="rId16"/>
    <p:sldId id="316" r:id="rId17"/>
    <p:sldId id="305" r:id="rId18"/>
    <p:sldId id="306" r:id="rId19"/>
    <p:sldId id="307" r:id="rId20"/>
    <p:sldId id="308" r:id="rId21"/>
    <p:sldId id="309" r:id="rId22"/>
    <p:sldId id="310" r:id="rId23"/>
    <p:sldId id="294" r:id="rId24"/>
    <p:sldId id="285"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798" autoAdjust="0"/>
  </p:normalViewPr>
  <p:slideViewPr>
    <p:cSldViewPr>
      <p:cViewPr>
        <p:scale>
          <a:sx n="70" d="100"/>
          <a:sy n="70" d="100"/>
        </p:scale>
        <p:origin x="-2814"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3810D-D027-4872-8808-1FD831AA2218}" type="datetimeFigureOut">
              <a:rPr lang="en-US" smtClean="0"/>
              <a:pPr/>
              <a:t>9/18/2012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F9704-019C-4253-9FA3-8FC53D286C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96680D-6DEE-D349-88B1-B1D9AF097153}" type="slidenum">
              <a:rPr lang="en-US"/>
              <a:pPr>
                <a:defRPr/>
              </a:pPr>
              <a:t>25</a:t>
            </a:fld>
            <a:endParaRPr lang="en-US"/>
          </a:p>
        </p:txBody>
      </p:sp>
      <p:sp>
        <p:nvSpPr>
          <p:cNvPr id="40961" name="Rectangle 1"/>
          <p:cNvSpPr>
            <a:spLocks noGrp="1" noRot="1" noChangeAspect="1" noChangeArrowheads="1"/>
          </p:cNvSpPr>
          <p:nvPr>
            <p:ph type="sldImg"/>
          </p:nvPr>
        </p:nvSpPr>
        <p:spPr>
          <a:ln/>
          <a:extLst>
            <a:ext uri="{FAA26D3D-D897-4be2-8F04-BA451C77F1D7}">
              <ma14:placeholderFlag xmlns="" xmlns:ma14="http://schemas.microsoft.com/office/mac/drawingml/2011/main" val="1"/>
            </a:ext>
          </a:extLst>
        </p:spPr>
      </p:sp>
      <p:sp>
        <p:nvSpPr>
          <p:cNvPr id="40962" name="Rectangle 2"/>
          <p:cNvSpPr>
            <a:spLocks noGrp="1" noChangeArrowheads="1"/>
          </p:cNvSpPr>
          <p:nvPr>
            <p:ph type="body" idx="1"/>
          </p:nvPr>
        </p:nvSpPr>
        <p:spPr/>
        <p:txBody>
          <a:bodyPr lIns="0" tIns="0" rIns="0" bIns="0"/>
          <a:lstStyle/>
          <a:p>
            <a:pPr eaLnBrk="1" hangingPunct="1">
              <a:lnSpc>
                <a:spcPct val="95000"/>
              </a:lnSpc>
              <a:spcBef>
                <a:spcPct val="0"/>
              </a:spcBef>
              <a:defRPr/>
            </a:pPr>
            <a:endParaRPr lang="en-US" sz="1600" dirty="0" smtClean="0">
              <a:solidFill>
                <a:srgbClr val="000000"/>
              </a:solidFill>
              <a:latin typeface="Arial"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mn-lt"/>
              </a:rPr>
              <a:t>The OLI platform tracks student actions through a course, including: respond to a question, receive feedback, ask for a hint, login, view a page, etc. Projects will receive access to summary reports and raw data.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mn-lt"/>
            </a:endParaRPr>
          </a:p>
          <a:p>
            <a:r>
              <a:rPr lang="en-US" sz="1200" kern="1200" baseline="0" dirty="0" smtClean="0">
                <a:solidFill>
                  <a:schemeClr val="tx1"/>
                </a:solidFill>
                <a:latin typeface="+mn-lt"/>
                <a:ea typeface="+mn-ea"/>
                <a:cs typeface="+mn-cs"/>
              </a:rPr>
              <a:t>Continuously improve. Identify areas where students succeed and struggle. Use data reports to focus your efforts to refine materials for future students.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Measure effectiveness. Take a scientific approach to course design. Use data to evaluate the impact of the resources you create.</a:t>
            </a:r>
            <a:endParaRPr lang="en-US" sz="1200"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mn-ea"/>
                <a:cs typeface="+mn-cs"/>
              </a:rPr>
              <a:t>Contribute to a virtuous cycle. Data improves our understanding of human learning which in turn allows us to build more effective instructional tools and practice. Join OLI and CAST in this community based research activity. </a:t>
            </a:r>
            <a:endParaRPr lang="en-US" sz="1200" dirty="0" smtClean="0">
              <a:latin typeface="+mn-lt"/>
            </a:endParaRPr>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6F8E47-8578-479E-9D85-7495C011A86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6F8E47-8578-479E-9D85-7495C011A86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53AE7-30E8-49DD-BE28-CBB27BF62D52}" type="slidenum">
              <a:rPr lang="en-US" smtClean="0">
                <a:latin typeface="45 Helvetica Light" pitchFamily="-110" charset="0"/>
              </a:rPr>
              <a:pPr/>
              <a:t>14</a:t>
            </a:fld>
            <a:endParaRPr lang="en-US" smtClean="0">
              <a:latin typeface="45 Helvetica Light" pitchFamily="-110"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94CC212-8A82-4CCD-A528-A22481C9756D}" type="slidenum">
              <a:rPr lang="en-US" smtClean="0"/>
              <a:pPr/>
              <a:t>16</a:t>
            </a:fld>
            <a:endParaRPr lang="en-US" smtClean="0"/>
          </a:p>
        </p:txBody>
      </p:sp>
      <p:sp>
        <p:nvSpPr>
          <p:cNvPr id="215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ts val="1400"/>
              </a:lnSpc>
              <a:spcBef>
                <a:spcPct val="0"/>
              </a:spcBef>
              <a:spcAft>
                <a:spcPts val="200"/>
              </a:spcAft>
              <a:tabLst>
                <a:tab pos="0" algn="l"/>
                <a:tab pos="914400" algn="l"/>
                <a:tab pos="1828800" algn="l"/>
                <a:tab pos="2743200" algn="l"/>
                <a:tab pos="3657600" algn="l"/>
                <a:tab pos="4572000" algn="l"/>
              </a:tabLst>
            </a:pPr>
            <a:r>
              <a:rPr lang="en-US" smtClean="0">
                <a:solidFill>
                  <a:srgbClr val="000000"/>
                </a:solidFill>
                <a:latin typeface="Times" charset="0"/>
              </a:rPr>
              <a:t>In many cases, problems in a course arise when there is a disconnect between these two.  </a:t>
            </a: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FFEFAFEF-573B-1C46-871C-F67B443ED0FD}" type="slidenum">
              <a:rPr lang="en-US" smtClean="0">
                <a:solidFill>
                  <a:prstClr val="black"/>
                </a:solidFill>
              </a:rPr>
              <a:pPr/>
              <a:t>20</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Data for Learning Design</a:t>
            </a:r>
            <a:endParaRPr kumimoji="0" lang="en-US" dirty="0"/>
          </a:p>
        </p:txBody>
      </p:sp>
      <p:sp>
        <p:nvSpPr>
          <p:cNvPr id="9" name="Subtitle 8"/>
          <p:cNvSpPr>
            <a:spLocks noGrp="1"/>
          </p:cNvSpPr>
          <p:nvPr>
            <p:ph type="subTitle" idx="1" hasCustomPrompt="1"/>
          </p:nvPr>
        </p:nvSpPr>
        <p:spPr>
          <a:xfrm>
            <a:off x="1447800" y="32766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John </a:t>
            </a:r>
            <a:r>
              <a:rPr kumimoji="0" lang="en-US" dirty="0" err="1" smtClean="0"/>
              <a:t>Rinderle</a:t>
            </a:r>
            <a:endParaRPr kumimoji="0" lang="en-US" dirty="0" smtClean="0"/>
          </a:p>
        </p:txBody>
      </p:sp>
      <p:sp>
        <p:nvSpPr>
          <p:cNvPr id="20" name="Subtitle 8"/>
          <p:cNvSpPr txBox="1">
            <a:spLocks/>
          </p:cNvSpPr>
          <p:nvPr userDrawn="1"/>
        </p:nvSpPr>
        <p:spPr>
          <a:xfrm>
            <a:off x="6248400" y="6248400"/>
            <a:ext cx="25908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September </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18, </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
        <p:nvSpPr>
          <p:cNvPr id="10" name="Subtitle 8"/>
          <p:cNvSpPr txBox="1">
            <a:spLocks/>
          </p:cNvSpPr>
          <p:nvPr userDrawn="1"/>
        </p:nvSpPr>
        <p:spPr>
          <a:xfrm>
            <a:off x="1447800" y="3657600"/>
            <a:ext cx="3962400" cy="381000"/>
          </a:xfrm>
          <a:prstGeom prst="rect">
            <a:avLst/>
          </a:prstGeom>
          <a:ln>
            <a:noFill/>
          </a:ln>
        </p:spPr>
        <p:txBody>
          <a:bodyPr vert="horz" lIns="0">
            <a:normAutofit/>
          </a:bodyPr>
          <a:lstStyle>
            <a:lvl1pPr marL="64008" indent="0" algn="l">
              <a:buNone/>
              <a:defRPr sz="2100" b="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Associate Director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295400"/>
            <a:ext cx="8229600" cy="4495800"/>
          </a:xfrm>
        </p:spPr>
        <p:txBody>
          <a:bodyPr lIns="0" tIns="0" rIns="0" bIns="0"/>
          <a:lstStyle>
            <a:lvl1pPr marL="0">
              <a:spcBef>
                <a:spcPts val="0"/>
              </a:spcBef>
              <a:defRPr sz="2400"/>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Describe the Open Learning Initiative</a:t>
            </a:r>
          </a:p>
          <a:p>
            <a:pPr lvl="1">
              <a:buFont typeface="Arial"/>
              <a:buChar char="•"/>
            </a:pPr>
            <a:r>
              <a:rPr lang="en-US" dirty="0" smtClean="0"/>
              <a:t>Summarize OLI goals and outcomes</a:t>
            </a:r>
          </a:p>
          <a:p>
            <a:pPr lvl="1">
              <a:buFont typeface="Arial"/>
              <a:buChar char="•"/>
            </a:pPr>
            <a:r>
              <a:rPr lang="en-US" dirty="0" smtClean="0"/>
              <a:t>Identify key aspects of the OLI approach to course design and improvement</a:t>
            </a:r>
          </a:p>
          <a:p>
            <a:pPr lvl="1">
              <a:buFont typeface="Arial"/>
              <a:buChar char="•"/>
            </a:pPr>
            <a:r>
              <a:rPr lang="en-US" dirty="0" smtClean="0"/>
              <a:t>Identify some internal and external initiatives that include OLI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54E076-1B18-4EAB-9689-8ABAD989CB96}" type="datetimeFigureOut">
              <a:rPr lang="en-US" smtClean="0"/>
              <a:pPr/>
              <a:t>9/18/2012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C6060D-BCB6-4701-BFDA-3978CC06698E}" type="slidenum">
              <a:rPr lang="en-US" smtClean="0"/>
              <a:pPr/>
              <a:t>‹#›</a:t>
            </a:fld>
            <a:endParaRPr lang="en-US"/>
          </a:p>
        </p:txBody>
      </p:sp>
      <p:sp>
        <p:nvSpPr>
          <p:cNvPr id="8" name="Content Placeholder 2"/>
          <p:cNvSpPr>
            <a:spLocks noGrp="1"/>
          </p:cNvSpPr>
          <p:nvPr>
            <p:ph sz="half" idx="13"/>
          </p:nvPr>
        </p:nvSpPr>
        <p:spPr>
          <a:xfrm>
            <a:off x="4644542"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1"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 id="2147483677" r:id="rId9"/>
  </p:sldLayoutIdLst>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oli.cmu.edu/tools/oliauth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t>OLI Platform+ </a:t>
            </a:r>
            <a:r>
              <a:rPr lang="en-US" dirty="0" smtClean="0"/>
              <a:t>Workshop:</a:t>
            </a:r>
            <a:br>
              <a:rPr lang="en-US" dirty="0" smtClean="0"/>
            </a:br>
            <a:r>
              <a:rPr lang="en-US" dirty="0" smtClean="0"/>
              <a:t>Authoring Tools</a:t>
            </a:r>
            <a:endParaRPr lang="en-US" dirty="0"/>
          </a:p>
        </p:txBody>
      </p:sp>
      <p:sp>
        <p:nvSpPr>
          <p:cNvPr id="3" name="Subtitle 2"/>
          <p:cNvSpPr>
            <a:spLocks noGrp="1"/>
          </p:cNvSpPr>
          <p:nvPr>
            <p:ph type="subTitle" idx="1"/>
          </p:nvPr>
        </p:nvSpPr>
        <p:spPr>
          <a:ln>
            <a:noFill/>
          </a:ln>
        </p:spPr>
        <p:txBody>
          <a:bodyPr>
            <a:normAutofit lnSpcReduction="10000"/>
          </a:bodyPr>
          <a:lstStyle/>
          <a:p>
            <a:r>
              <a:rPr lang="en-US" dirty="0" smtClean="0"/>
              <a:t>John </a:t>
            </a:r>
            <a:r>
              <a:rPr lang="en-US" dirty="0" err="1" smtClean="0"/>
              <a:t>Rinderle</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Google Docs with OLI</a:t>
            </a:r>
            <a:endParaRPr lang="en-US" dirty="0"/>
          </a:p>
        </p:txBody>
      </p:sp>
      <p:pic>
        <p:nvPicPr>
          <p:cNvPr id="5" name="Content Placeholder 4" descr="in-course.png"/>
          <p:cNvPicPr>
            <a:picLocks noGrp="1" noChangeAspect="1"/>
          </p:cNvPicPr>
          <p:nvPr>
            <p:ph sz="half" idx="1"/>
          </p:nvPr>
        </p:nvPicPr>
        <p:blipFill>
          <a:blip r:embed="rId2" cstate="print"/>
          <a:stretch>
            <a:fillRect/>
          </a:stretch>
        </p:blipFill>
        <p:spPr>
          <a:xfrm>
            <a:off x="457200" y="1537387"/>
            <a:ext cx="4038600" cy="4011825"/>
          </a:xfrm>
        </p:spPr>
      </p:pic>
      <p:pic>
        <p:nvPicPr>
          <p:cNvPr id="6" name="Content Placeholder 5" descr="in-google.png"/>
          <p:cNvPicPr>
            <a:picLocks noGrp="1" noChangeAspect="1"/>
          </p:cNvPicPr>
          <p:nvPr>
            <p:ph sz="half" idx="2"/>
          </p:nvPr>
        </p:nvPicPr>
        <p:blipFill>
          <a:blip r:embed="rId3" cstate="print"/>
          <a:stretch>
            <a:fillRect/>
          </a:stretch>
        </p:blipFill>
        <p:spPr>
          <a:xfrm>
            <a:off x="4822627" y="1295400"/>
            <a:ext cx="3689746" cy="4495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Google Docs with OLI</a:t>
            </a:r>
            <a:endParaRPr lang="en-US" dirty="0"/>
          </a:p>
        </p:txBody>
      </p:sp>
      <p:pic>
        <p:nvPicPr>
          <p:cNvPr id="5" name="Content Placeholder 4" descr="in-course.png"/>
          <p:cNvPicPr>
            <a:picLocks noGrp="1" noChangeAspect="1"/>
          </p:cNvPicPr>
          <p:nvPr>
            <p:ph sz="half" idx="1"/>
          </p:nvPr>
        </p:nvPicPr>
        <p:blipFill>
          <a:blip r:embed="rId2" cstate="print"/>
          <a:stretch>
            <a:fillRect/>
          </a:stretch>
        </p:blipFill>
        <p:spPr>
          <a:xfrm>
            <a:off x="457200" y="1537387"/>
            <a:ext cx="4038600" cy="4011825"/>
          </a:xfrm>
        </p:spPr>
      </p:pic>
      <p:pic>
        <p:nvPicPr>
          <p:cNvPr id="8" name="Content Placeholder 7" descr="in-xml.png"/>
          <p:cNvPicPr>
            <a:picLocks noGrp="1" noChangeAspect="1"/>
          </p:cNvPicPr>
          <p:nvPr>
            <p:ph sz="half" idx="2"/>
          </p:nvPr>
        </p:nvPicPr>
        <p:blipFill>
          <a:blip r:embed="rId3" cstate="print"/>
          <a:stretch>
            <a:fillRect/>
          </a:stretch>
        </p:blipFill>
        <p:spPr>
          <a:xfrm>
            <a:off x="4648200" y="1479126"/>
            <a:ext cx="4038600" cy="412834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dirty="0" smtClean="0"/>
              <a:t>Creating Tutors with OLI Author</a:t>
            </a:r>
            <a:endParaRPr lang="en-US" dirty="0"/>
          </a:p>
        </p:txBody>
      </p:sp>
      <p:sp>
        <p:nvSpPr>
          <p:cNvPr id="3" name="Content Placeholder 2"/>
          <p:cNvSpPr>
            <a:spLocks noGrp="1"/>
          </p:cNvSpPr>
          <p:nvPr>
            <p:ph idx="1"/>
          </p:nvPr>
        </p:nvSpPr>
        <p:spPr>
          <a:xfrm>
            <a:off x="457200" y="1295400"/>
            <a:ext cx="8229600" cy="4724400"/>
          </a:xfrm>
        </p:spPr>
        <p:txBody>
          <a:bodyPr>
            <a:normAutofit fontScale="92500" lnSpcReduction="10000"/>
          </a:bodyPr>
          <a:lstStyle/>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endParaRPr lang="en-US" sz="3600" dirty="0" smtClean="0">
              <a:hlinkClick r:id="rId2"/>
            </a:endParaRPr>
          </a:p>
          <a:p>
            <a:pPr algn="ctr"/>
            <a:r>
              <a:rPr lang="en-US" sz="3600" dirty="0" smtClean="0">
                <a:hlinkClick r:id="rId2"/>
              </a:rPr>
              <a:t>http</a:t>
            </a:r>
            <a:r>
              <a:rPr lang="en-US" sz="3600" dirty="0" smtClean="0">
                <a:hlinkClick r:id="rId2"/>
              </a:rPr>
              <a:t>://oli.cmu.edu/tools/oliauthor/</a:t>
            </a:r>
            <a:endParaRPr lang="en-US" sz="3600" dirty="0"/>
          </a:p>
        </p:txBody>
      </p:sp>
      <p:pic>
        <p:nvPicPr>
          <p:cNvPr id="4" name="Picture 3"/>
          <p:cNvPicPr>
            <a:picLocks noChangeAspect="1" noChangeArrowheads="1"/>
          </p:cNvPicPr>
          <p:nvPr/>
        </p:nvPicPr>
        <p:blipFill>
          <a:blip r:embed="rId3" cstate="print"/>
          <a:srcRect/>
          <a:stretch>
            <a:fillRect/>
          </a:stretch>
        </p:blipFill>
        <p:spPr bwMode="auto">
          <a:xfrm>
            <a:off x="2286000" y="1066800"/>
            <a:ext cx="4572000" cy="41568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Creating Tutors with OLI Author</a:t>
            </a:r>
            <a:endParaRPr lang="en-US" dirty="0"/>
          </a:p>
        </p:txBody>
      </p:sp>
      <p:sp>
        <p:nvSpPr>
          <p:cNvPr id="6" name="Content Placeholder 5"/>
          <p:cNvSpPr>
            <a:spLocks noGrp="1"/>
          </p:cNvSpPr>
          <p:nvPr>
            <p:ph idx="1"/>
          </p:nvPr>
        </p:nvSpPr>
        <p:spPr/>
        <p:txBody>
          <a:bodyPr/>
          <a:lstStyle/>
          <a:p>
            <a:pPr>
              <a:buFont typeface="Arial" pitchFamily="34" charset="0"/>
              <a:buChar char="•"/>
            </a:pPr>
            <a:r>
              <a:rPr lang="en-US" dirty="0" smtClean="0"/>
              <a:t>Types of Questions in OLI Author:</a:t>
            </a:r>
          </a:p>
          <a:p>
            <a:pPr lvl="1">
              <a:buFont typeface="Arial" pitchFamily="34" charset="0"/>
              <a:buChar char="•"/>
            </a:pPr>
            <a:r>
              <a:rPr lang="en-US" dirty="0" smtClean="0"/>
              <a:t>Multiple choice</a:t>
            </a:r>
          </a:p>
          <a:p>
            <a:pPr lvl="1">
              <a:buFont typeface="Arial" pitchFamily="34" charset="0"/>
              <a:buChar char="•"/>
            </a:pPr>
            <a:r>
              <a:rPr lang="en-US" dirty="0" smtClean="0"/>
              <a:t>Submit and compare</a:t>
            </a:r>
          </a:p>
          <a:p>
            <a:pPr lvl="1">
              <a:buFont typeface="Arial" pitchFamily="34" charset="0"/>
              <a:buChar char="•"/>
            </a:pPr>
            <a:r>
              <a:rPr lang="en-US" dirty="0" smtClean="0"/>
              <a:t>Text</a:t>
            </a:r>
          </a:p>
          <a:p>
            <a:pPr lvl="1">
              <a:buFont typeface="Arial" pitchFamily="34" charset="0"/>
              <a:buChar char="•"/>
            </a:pPr>
            <a:r>
              <a:rPr lang="en-US" dirty="0" smtClean="0"/>
              <a:t>Number</a:t>
            </a:r>
          </a:p>
          <a:p>
            <a:pPr lvl="1">
              <a:buFont typeface="Arial" pitchFamily="34" charset="0"/>
              <a:buChar char="•"/>
            </a:pPr>
            <a:endParaRPr lang="en-US" dirty="0" smtClean="0"/>
          </a:p>
          <a:p>
            <a:pPr>
              <a:buFont typeface="Arial" pitchFamily="34" charset="0"/>
              <a:buChar char="•"/>
            </a:pPr>
            <a:r>
              <a:rPr lang="en-US" dirty="0" smtClean="0"/>
              <a:t>Additional Question Types Available in XML:</a:t>
            </a:r>
          </a:p>
          <a:p>
            <a:pPr lvl="1">
              <a:buFont typeface="Arial" pitchFamily="34" charset="0"/>
              <a:buChar char="•"/>
            </a:pPr>
            <a:r>
              <a:rPr lang="en-US" dirty="0" smtClean="0"/>
              <a:t>Fill in the blank</a:t>
            </a:r>
          </a:p>
          <a:p>
            <a:pPr lvl="1">
              <a:buFont typeface="Arial" pitchFamily="34" charset="0"/>
              <a:buChar char="•"/>
            </a:pPr>
            <a:r>
              <a:rPr lang="en-US" dirty="0" smtClean="0"/>
              <a:t>Image hotspot</a:t>
            </a:r>
          </a:p>
          <a:p>
            <a:pPr lvl="1">
              <a:buFont typeface="Arial" pitchFamily="34" charset="0"/>
              <a:buChar char="•"/>
            </a:pPr>
            <a:r>
              <a:rPr lang="en-US" dirty="0" smtClean="0"/>
              <a:t>Drag and drop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dirty="0" smtClean="0"/>
              <a:t>Types of Practice Activities</a:t>
            </a:r>
            <a:endParaRPr lang="en-US" dirty="0" smtClean="0"/>
          </a:p>
        </p:txBody>
      </p:sp>
      <p:sp>
        <p:nvSpPr>
          <p:cNvPr id="22530" name="Rectangle 3"/>
          <p:cNvSpPr>
            <a:spLocks noGrp="1" noChangeArrowheads="1"/>
          </p:cNvSpPr>
          <p:nvPr>
            <p:ph idx="1"/>
          </p:nvPr>
        </p:nvSpPr>
        <p:spPr/>
        <p:txBody>
          <a:bodyPr/>
          <a:lstStyle/>
          <a:p>
            <a:endParaRPr lang="en-US" dirty="0" smtClean="0"/>
          </a:p>
          <a:p>
            <a:r>
              <a:rPr lang="en-US" dirty="0" smtClean="0"/>
              <a:t>Learn By Doing </a:t>
            </a:r>
            <a:r>
              <a:rPr lang="en-US" dirty="0" smtClean="0"/>
              <a:t>– while presenting a concept, so that students </a:t>
            </a:r>
            <a:r>
              <a:rPr lang="en-US" dirty="0" smtClean="0"/>
              <a:t>can practice the concept as they learn it</a:t>
            </a:r>
          </a:p>
          <a:p>
            <a:pPr lvl="1"/>
            <a:endParaRPr lang="en-US" dirty="0" smtClean="0"/>
          </a:p>
          <a:p>
            <a:r>
              <a:rPr lang="en-US" dirty="0" smtClean="0"/>
              <a:t>Did I Get This </a:t>
            </a:r>
            <a:r>
              <a:rPr lang="en-US" dirty="0" smtClean="0"/>
              <a:t>– </a:t>
            </a:r>
            <a:r>
              <a:rPr lang="en-US" dirty="0" smtClean="0"/>
              <a:t>at </a:t>
            </a:r>
            <a:r>
              <a:rPr lang="en-US" dirty="0" smtClean="0"/>
              <a:t>the end of a chunk of content, so that the student can self-assess</a:t>
            </a:r>
          </a:p>
          <a:p>
            <a:pPr lvl="1"/>
            <a:endParaRPr lang="en-US" dirty="0" smtClean="0"/>
          </a:p>
          <a:p>
            <a:r>
              <a:rPr lang="en-US" dirty="0" smtClean="0"/>
              <a:t>Both target areas </a:t>
            </a:r>
            <a:r>
              <a:rPr lang="en-US" dirty="0" smtClean="0"/>
              <a:t>where students often have trouble, or where there are common misconceptions</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Workshop Pre-Work</a:t>
            </a:r>
            <a:endParaRPr lang="en-US" dirty="0"/>
          </a:p>
        </p:txBody>
      </p:sp>
      <p:sp>
        <p:nvSpPr>
          <p:cNvPr id="3" name="Content Placeholder 2"/>
          <p:cNvSpPr>
            <a:spLocks noGrp="1"/>
          </p:cNvSpPr>
          <p:nvPr>
            <p:ph idx="1"/>
          </p:nvPr>
        </p:nvSpPr>
        <p:spPr/>
        <p:txBody>
          <a:bodyPr/>
          <a:lstStyle/>
          <a:p>
            <a:r>
              <a:rPr lang="en-US" sz="2800" dirty="0" smtClean="0"/>
              <a:t>Prepare Content</a:t>
            </a:r>
          </a:p>
          <a:p>
            <a:pPr>
              <a:buFont typeface="Arial" pitchFamily="34" charset="0"/>
              <a:buChar char="•"/>
            </a:pPr>
            <a:r>
              <a:rPr lang="en-US" sz="2800" dirty="0" smtClean="0"/>
              <a:t>1 or 2  Student centered measureable learning outcomes</a:t>
            </a:r>
          </a:p>
          <a:p>
            <a:pPr>
              <a:buFont typeface="Arial" pitchFamily="34" charset="0"/>
              <a:buChar char="•"/>
            </a:pPr>
            <a:r>
              <a:rPr lang="en-US" sz="2800" dirty="0" smtClean="0"/>
              <a:t>2 to 3  Activities with hints/feedback to </a:t>
            </a:r>
            <a:r>
              <a:rPr lang="en-US" sz="2800" dirty="0" smtClean="0"/>
              <a:t>practice</a:t>
            </a:r>
            <a:endParaRPr lang="en-US" sz="2800" dirty="0" smtClean="0"/>
          </a:p>
          <a:p>
            <a:pPr>
              <a:buFont typeface="Arial" pitchFamily="34" charset="0"/>
              <a:buChar char="•"/>
            </a:pPr>
            <a:r>
              <a:rPr lang="en-US" sz="2800" dirty="0" smtClean="0"/>
              <a:t>2 to 3  Pages of text </a:t>
            </a:r>
            <a:r>
              <a:rPr lang="en-US" sz="2800" dirty="0" smtClean="0"/>
              <a:t>to explain and demonstrate</a:t>
            </a:r>
            <a:endParaRPr lang="en-US" sz="2800" dirty="0" smtClean="0"/>
          </a:p>
          <a:p>
            <a:endParaRPr lang="en-US" sz="2800" dirty="0" smtClean="0"/>
          </a:p>
          <a:p>
            <a:pPr>
              <a:buFont typeface="Arial" pitchFamily="34" charset="0"/>
              <a:buChar char="•"/>
            </a:pPr>
            <a:r>
              <a:rPr lang="en-US" sz="2800" dirty="0" smtClean="0"/>
              <a:t>Test and configure your system</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fontScale="90000"/>
          </a:bodyPr>
          <a:lstStyle/>
          <a:p>
            <a:r>
              <a:rPr lang="en-US" smtClean="0"/>
              <a:t>The Course Design Triangle</a:t>
            </a:r>
          </a:p>
        </p:txBody>
      </p:sp>
      <p:sp>
        <p:nvSpPr>
          <p:cNvPr id="2" name="Footer Placeholder 4"/>
          <p:cNvSpPr>
            <a:spLocks noGrp="1"/>
          </p:cNvSpPr>
          <p:nvPr>
            <p:ph type="ftr" sz="quarter" idx="4294967295"/>
          </p:nvPr>
        </p:nvSpPr>
        <p:spPr>
          <a:xfrm>
            <a:off x="0" y="5578475"/>
            <a:ext cx="6781800" cy="365125"/>
          </a:xfrm>
          <a:prstGeom prst="rect">
            <a:avLst/>
          </a:prstGeom>
        </p:spPr>
        <p:txBody>
          <a:bodyPr/>
          <a:lstStyle/>
          <a:p>
            <a:pPr>
              <a:defRPr/>
            </a:pPr>
            <a:r>
              <a:rPr lang="en-US" sz="1600" dirty="0" err="1" smtClean="0"/>
              <a:t>Eberly</a:t>
            </a:r>
            <a:r>
              <a:rPr lang="en-US" sz="1600" dirty="0" smtClean="0"/>
              <a:t> Center for Teaching Excellence</a:t>
            </a:r>
          </a:p>
          <a:p>
            <a:pPr>
              <a:defRPr/>
            </a:pPr>
            <a:r>
              <a:rPr lang="en-US" sz="1600" dirty="0" smtClean="0"/>
              <a:t>Carnegie Mellon</a:t>
            </a:r>
          </a:p>
        </p:txBody>
      </p:sp>
      <p:sp>
        <p:nvSpPr>
          <p:cNvPr id="4101" name="Text Box 3"/>
          <p:cNvSpPr txBox="1">
            <a:spLocks noChangeArrowheads="1"/>
          </p:cNvSpPr>
          <p:nvPr/>
        </p:nvSpPr>
        <p:spPr bwMode="auto">
          <a:xfrm>
            <a:off x="4191000" y="3960940"/>
            <a:ext cx="4295775"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Instructional Activities</a:t>
            </a:r>
            <a:endParaRPr lang="en-US" sz="2900">
              <a:latin typeface="Gill Sans" charset="0"/>
            </a:endParaRPr>
          </a:p>
        </p:txBody>
      </p:sp>
      <p:sp>
        <p:nvSpPr>
          <p:cNvPr id="4102" name="Text Box 4"/>
          <p:cNvSpPr txBox="1">
            <a:spLocks noChangeArrowheads="1"/>
          </p:cNvSpPr>
          <p:nvPr/>
        </p:nvSpPr>
        <p:spPr bwMode="auto">
          <a:xfrm>
            <a:off x="4687888" y="1449515"/>
            <a:ext cx="2306637"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Objectives</a:t>
            </a:r>
          </a:p>
        </p:txBody>
      </p:sp>
      <p:sp>
        <p:nvSpPr>
          <p:cNvPr id="4103" name="Line 5"/>
          <p:cNvSpPr>
            <a:spLocks noChangeShapeType="1"/>
          </p:cNvSpPr>
          <p:nvPr/>
        </p:nvSpPr>
        <p:spPr bwMode="auto">
          <a:xfrm>
            <a:off x="2811463" y="3054478"/>
            <a:ext cx="1782762" cy="1098550"/>
          </a:xfrm>
          <a:prstGeom prst="line">
            <a:avLst/>
          </a:prstGeom>
          <a:noFill/>
          <a:ln w="9525">
            <a:solidFill>
              <a:schemeClr val="tx1"/>
            </a:solidFill>
            <a:round/>
            <a:headEnd type="triangle" w="med" len="med"/>
            <a:tailEnd type="triangle" w="med" len="med"/>
          </a:ln>
        </p:spPr>
        <p:txBody>
          <a:bodyPr/>
          <a:lstStyle/>
          <a:p>
            <a:endParaRPr lang="en-US"/>
          </a:p>
        </p:txBody>
      </p:sp>
      <p:sp>
        <p:nvSpPr>
          <p:cNvPr id="4104" name="Text Box 6"/>
          <p:cNvSpPr txBox="1">
            <a:spLocks noChangeArrowheads="1"/>
          </p:cNvSpPr>
          <p:nvPr/>
        </p:nvSpPr>
        <p:spPr bwMode="auto">
          <a:xfrm>
            <a:off x="280988" y="2516315"/>
            <a:ext cx="2468562"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Assessments</a:t>
            </a:r>
          </a:p>
        </p:txBody>
      </p:sp>
      <p:sp>
        <p:nvSpPr>
          <p:cNvPr id="4105" name="Freeform 7"/>
          <p:cNvSpPr>
            <a:spLocks/>
          </p:cNvSpPr>
          <p:nvPr/>
        </p:nvSpPr>
        <p:spPr bwMode="auto">
          <a:xfrm rot="1807911">
            <a:off x="3222625" y="1820990"/>
            <a:ext cx="1930400" cy="1647825"/>
          </a:xfrm>
          <a:custGeom>
            <a:avLst/>
            <a:gdLst>
              <a:gd name="T0" fmla="*/ 2147483647 w 10000"/>
              <a:gd name="T1" fmla="*/ 0 h 10000"/>
              <a:gd name="T2" fmla="*/ 0 w 10000"/>
              <a:gd name="T3" fmla="*/ 2147483647 h 10000"/>
              <a:gd name="T4" fmla="*/ 2147483647 w 10000"/>
              <a:gd name="T5" fmla="*/ 2147483647 h 10000"/>
              <a:gd name="T6" fmla="*/ 2147483647 w 10000"/>
              <a:gd name="T7" fmla="*/ 0 h 10000"/>
              <a:gd name="T8" fmla="*/ 0 60000 65536"/>
              <a:gd name="T9" fmla="*/ 0 60000 65536"/>
              <a:gd name="T10" fmla="*/ 0 60000 65536"/>
              <a:gd name="T11" fmla="*/ 0 60000 65536"/>
              <a:gd name="T12" fmla="*/ 0 w 10000"/>
              <a:gd name="T13" fmla="*/ 0 h 10000"/>
              <a:gd name="T14" fmla="*/ 10000 w 10000"/>
              <a:gd name="T15" fmla="*/ 10000 h 10000"/>
            </a:gdLst>
            <a:ahLst/>
            <a:cxnLst>
              <a:cxn ang="T8">
                <a:pos x="T0" y="T1"/>
              </a:cxn>
              <a:cxn ang="T9">
                <a:pos x="T2" y="T3"/>
              </a:cxn>
              <a:cxn ang="T10">
                <a:pos x="T4" y="T5"/>
              </a:cxn>
              <a:cxn ang="T11">
                <a:pos x="T6" y="T7"/>
              </a:cxn>
            </a:cxnLst>
            <a:rect l="T12" t="T13" r="T14" b="T15"/>
            <a:pathLst>
              <a:path w="10000" h="10000">
                <a:moveTo>
                  <a:pt x="5000" y="0"/>
                </a:moveTo>
                <a:lnTo>
                  <a:pt x="0" y="10000"/>
                </a:lnTo>
                <a:lnTo>
                  <a:pt x="10000" y="10000"/>
                </a:lnTo>
                <a:lnTo>
                  <a:pt x="5000" y="0"/>
                </a:lnTo>
                <a:close/>
                <a:moveTo>
                  <a:pt x="5000" y="0"/>
                </a:moveTo>
              </a:path>
            </a:pathLst>
          </a:custGeom>
          <a:solidFill>
            <a:srgbClr val="C8DDF0"/>
          </a:solidFill>
          <a:ln w="9525">
            <a:solidFill>
              <a:srgbClr val="5B5249"/>
            </a:solidFill>
            <a:round/>
            <a:headEnd/>
            <a:tailEnd/>
          </a:ln>
        </p:spPr>
        <p:txBody>
          <a:bodyPr/>
          <a:lstStyle/>
          <a:p>
            <a:endParaRPr lang="en-US"/>
          </a:p>
        </p:txBody>
      </p:sp>
      <p:sp>
        <p:nvSpPr>
          <p:cNvPr id="4106" name="Line 8"/>
          <p:cNvSpPr>
            <a:spLocks noChangeShapeType="1"/>
          </p:cNvSpPr>
          <p:nvPr/>
        </p:nvSpPr>
        <p:spPr bwMode="auto">
          <a:xfrm rot="10800000" flipH="1">
            <a:off x="2811463" y="1752728"/>
            <a:ext cx="1714500" cy="958850"/>
          </a:xfrm>
          <a:prstGeom prst="line">
            <a:avLst/>
          </a:prstGeom>
          <a:noFill/>
          <a:ln w="9525">
            <a:solidFill>
              <a:schemeClr val="tx1"/>
            </a:solidFill>
            <a:round/>
            <a:headEnd type="triangle" w="med" len="med"/>
            <a:tailEnd type="triangle" w="med" len="med"/>
          </a:ln>
        </p:spPr>
        <p:txBody>
          <a:bodyPr/>
          <a:lstStyle/>
          <a:p>
            <a:endParaRPr lang="en-US"/>
          </a:p>
        </p:txBody>
      </p:sp>
      <p:sp>
        <p:nvSpPr>
          <p:cNvPr id="4107" name="Line 9"/>
          <p:cNvSpPr>
            <a:spLocks noChangeShapeType="1"/>
          </p:cNvSpPr>
          <p:nvPr/>
        </p:nvSpPr>
        <p:spPr bwMode="auto">
          <a:xfrm rot="10800000" flipH="1">
            <a:off x="4864100" y="1889253"/>
            <a:ext cx="11113" cy="1989137"/>
          </a:xfrm>
          <a:prstGeom prst="line">
            <a:avLst/>
          </a:prstGeom>
          <a:noFill/>
          <a:ln w="9525">
            <a:solidFill>
              <a:schemeClr val="tx1"/>
            </a:solidFill>
            <a:round/>
            <a:headEnd type="triangle" w="med" len="med"/>
            <a:tailEnd type="triangle" w="med" len="med"/>
          </a:ln>
        </p:spPr>
        <p:txBody>
          <a:bodyPr/>
          <a:lstStyle/>
          <a:p>
            <a:endParaRPr lang="en-US"/>
          </a:p>
        </p:txBody>
      </p:sp>
      <p:sp>
        <p:nvSpPr>
          <p:cNvPr id="4108" name="Text Box 10"/>
          <p:cNvSpPr txBox="1">
            <a:spLocks/>
          </p:cNvSpPr>
          <p:nvPr/>
        </p:nvSpPr>
        <p:spPr bwMode="auto">
          <a:xfrm>
            <a:off x="76200" y="2997328"/>
            <a:ext cx="3222625"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Tasks that provide feedback on students’ knowledge and skills</a:t>
            </a:r>
            <a:endParaRPr lang="en-US" sz="2900">
              <a:latin typeface="Gill Sans" charset="0"/>
            </a:endParaRPr>
          </a:p>
        </p:txBody>
      </p:sp>
      <p:sp>
        <p:nvSpPr>
          <p:cNvPr id="4109" name="Text Box 11"/>
          <p:cNvSpPr txBox="1">
            <a:spLocks/>
          </p:cNvSpPr>
          <p:nvPr/>
        </p:nvSpPr>
        <p:spPr bwMode="auto">
          <a:xfrm>
            <a:off x="4937125" y="1820990"/>
            <a:ext cx="3900488" cy="1087438"/>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Descriptions of what students should be able to do at the end of the course</a:t>
            </a:r>
            <a:endParaRPr lang="en-US" sz="2900">
              <a:latin typeface="Gill Sans" charset="0"/>
            </a:endParaRPr>
          </a:p>
        </p:txBody>
      </p:sp>
      <p:sp>
        <p:nvSpPr>
          <p:cNvPr id="4110" name="Text Box 12"/>
          <p:cNvSpPr txBox="1">
            <a:spLocks/>
          </p:cNvSpPr>
          <p:nvPr/>
        </p:nvSpPr>
        <p:spPr bwMode="auto">
          <a:xfrm>
            <a:off x="4202113" y="4400678"/>
            <a:ext cx="4284662"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Contexts and activities that foster students’ active engagement in learning </a:t>
            </a:r>
            <a:endParaRPr lang="en-US" sz="2900">
              <a:latin typeface="Gill Sans"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and Configure Your System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3200" dirty="0" smtClean="0"/>
              <a:t>SSH Client</a:t>
            </a:r>
          </a:p>
          <a:p>
            <a:pPr>
              <a:buFont typeface="Arial" pitchFamily="34" charset="0"/>
              <a:buChar char="•"/>
            </a:pPr>
            <a:r>
              <a:rPr lang="en-US" sz="3200" dirty="0" smtClean="0"/>
              <a:t>Subversion Client</a:t>
            </a:r>
          </a:p>
          <a:p>
            <a:pPr>
              <a:buFont typeface="Arial" pitchFamily="34" charset="0"/>
              <a:buChar char="•"/>
            </a:pPr>
            <a:r>
              <a:rPr lang="en-US" sz="3200" dirty="0" smtClean="0"/>
              <a:t>Oxygen XML Editor</a:t>
            </a:r>
          </a:p>
          <a:p>
            <a:pPr>
              <a:buFont typeface="Arial" pitchFamily="34" charset="0"/>
              <a:buChar char="•"/>
            </a:pPr>
            <a:r>
              <a:rPr lang="en-US" sz="3200" dirty="0" smtClean="0"/>
              <a:t>Adobe Flash </a:t>
            </a:r>
            <a:r>
              <a:rPr lang="en-US" sz="3200" dirty="0" err="1" smtClean="0"/>
              <a:t>Plugin</a:t>
            </a:r>
            <a:endParaRPr lang="en-US" sz="3200" dirty="0" smtClean="0"/>
          </a:p>
          <a:p>
            <a:pPr>
              <a:buFont typeface="Arial" pitchFamily="34" charset="0"/>
              <a:buChar char="•"/>
            </a:pPr>
            <a:r>
              <a:rPr lang="en-US" sz="3200" dirty="0" smtClean="0"/>
              <a:t>Adobe Air </a:t>
            </a:r>
            <a:r>
              <a:rPr lang="en-US" sz="3200" dirty="0" err="1" smtClean="0"/>
              <a:t>Plugin</a:t>
            </a:r>
            <a:endParaRPr lang="en-US" sz="3200" dirty="0" smtClean="0"/>
          </a:p>
          <a:p>
            <a:pPr>
              <a:buFont typeface="Arial" pitchFamily="34" charset="0"/>
              <a:buChar char="•"/>
            </a:pPr>
            <a:r>
              <a:rPr lang="en-US" sz="3200" dirty="0" smtClean="0"/>
              <a:t>Java </a:t>
            </a:r>
            <a:r>
              <a:rPr lang="en-US" sz="3200" dirty="0" err="1" smtClean="0"/>
              <a:t>Plugin</a:t>
            </a:r>
            <a:endParaRPr lang="en-US" sz="3200" dirty="0" smtClean="0"/>
          </a:p>
          <a:p>
            <a:pPr>
              <a:buFont typeface="Arial" pitchFamily="34" charset="0"/>
              <a:buChar char="•"/>
            </a:pPr>
            <a:r>
              <a:rPr lang="en-US" sz="3200" dirty="0" smtClean="0"/>
              <a:t>Formulator </a:t>
            </a:r>
            <a:r>
              <a:rPr lang="en-US" sz="3200" dirty="0" err="1" smtClean="0"/>
              <a:t>MathML</a:t>
            </a:r>
            <a:r>
              <a:rPr lang="en-US" sz="3200" dirty="0" smtClean="0"/>
              <a:t> Editor</a:t>
            </a:r>
            <a:endParaRPr lang="en-US" sz="3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buFont typeface="Arial" pitchFamily="34" charset="0"/>
              <a:buChar char="•"/>
            </a:pPr>
            <a:r>
              <a:rPr lang="en-US" sz="2800" dirty="0" smtClean="0"/>
              <a:t>Create and edit XML documents</a:t>
            </a:r>
          </a:p>
          <a:p>
            <a:pPr marL="342900" lvl="3" indent="-342900">
              <a:buFont typeface="Arial" pitchFamily="34" charset="0"/>
              <a:buChar char="•"/>
            </a:pPr>
            <a:r>
              <a:rPr lang="en-US" sz="2800" dirty="0" smtClean="0"/>
              <a:t>Manage files in a version control system</a:t>
            </a:r>
          </a:p>
          <a:p>
            <a:pPr marL="342900" lvl="3" indent="-342900">
              <a:buFont typeface="Arial" pitchFamily="34" charset="0"/>
              <a:buChar char="•"/>
            </a:pPr>
            <a:r>
              <a:rPr lang="en-US" sz="2800" dirty="0" smtClean="0"/>
              <a:t>Operate UNIX command line tools</a:t>
            </a:r>
          </a:p>
          <a:p>
            <a:pPr marL="342900" lvl="3" indent="-342900">
              <a:buFont typeface="Arial" pitchFamily="34" charset="0"/>
              <a:buChar char="•"/>
            </a:pPr>
            <a:r>
              <a:rPr lang="en-US" sz="2800" dirty="0" smtClean="0"/>
              <a:t>Create media files for the web</a:t>
            </a:r>
          </a:p>
          <a:p>
            <a:pPr marL="342900" lvl="3" indent="-342900">
              <a:buFont typeface="Arial" pitchFamily="34" charset="0"/>
              <a:buChar char="•"/>
            </a:pPr>
            <a:r>
              <a:rPr lang="en-US" sz="2800" dirty="0" smtClean="0"/>
              <a:t>Troubleshoot common problems for the web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XML</a:t>
            </a:r>
          </a:p>
          <a:p>
            <a:pPr marL="342900" lvl="3" indent="-342900">
              <a:buFont typeface="Arial" pitchFamily="34" charset="0"/>
              <a:buChar char="•"/>
            </a:pPr>
            <a:r>
              <a:rPr lang="en-US" sz="2400" dirty="0" smtClean="0"/>
              <a:t>Create new and modify existing XML documents.</a:t>
            </a:r>
          </a:p>
          <a:p>
            <a:pPr marL="342900" lvl="3" indent="-342900">
              <a:buFont typeface="Arial" pitchFamily="34" charset="0"/>
              <a:buChar char="•"/>
            </a:pPr>
            <a:r>
              <a:rPr lang="en-US" sz="2400" dirty="0" smtClean="0"/>
              <a:t>Use an XML editor to validate a document.</a:t>
            </a:r>
          </a:p>
          <a:p>
            <a:pPr marL="342900" lvl="3" indent="-342900">
              <a:buFont typeface="Arial" pitchFamily="34" charset="0"/>
              <a:buChar char="•"/>
            </a:pPr>
            <a:r>
              <a:rPr lang="en-US" sz="2400" dirty="0" smtClean="0"/>
              <a:t>Identify and correct syntax errors which prevent</a:t>
            </a:r>
            <a:br>
              <a:rPr lang="en-US" sz="2400" dirty="0" smtClean="0"/>
            </a:br>
            <a:r>
              <a:rPr lang="en-US" sz="2400" dirty="0" smtClean="0"/>
              <a:t>a document from validating.</a:t>
            </a:r>
          </a:p>
          <a:p>
            <a:pPr marL="342900" lvl="3" indent="-342900">
              <a:buFont typeface="Arial" pitchFamily="34" charset="0"/>
              <a:buChar char="•"/>
            </a:pPr>
            <a:r>
              <a:rPr lang="en-US" sz="2400" dirty="0" smtClean="0"/>
              <a:t>Use an XML editor to identify which elements and attributes are relevant in a given.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Agenda</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Welcome and Introductions</a:t>
            </a:r>
          </a:p>
          <a:p>
            <a:pPr>
              <a:buFont typeface="Arial" pitchFamily="34" charset="0"/>
              <a:buChar char="•"/>
            </a:pPr>
            <a:r>
              <a:rPr lang="en-US" sz="2800" dirty="0" smtClean="0"/>
              <a:t>Authoring for Platform+</a:t>
            </a:r>
            <a:endParaRPr lang="en-US" sz="2800" dirty="0" smtClean="0"/>
          </a:p>
          <a:p>
            <a:pPr>
              <a:buFont typeface="Arial" pitchFamily="34" charset="0"/>
              <a:buChar char="•"/>
            </a:pPr>
            <a:r>
              <a:rPr lang="en-US" sz="2800" dirty="0" smtClean="0"/>
              <a:t>Using Google Docs for OLI</a:t>
            </a:r>
          </a:p>
          <a:p>
            <a:pPr>
              <a:buFont typeface="Arial" pitchFamily="34" charset="0"/>
              <a:buChar char="•"/>
            </a:pPr>
            <a:r>
              <a:rPr lang="en-US" sz="2800" dirty="0" smtClean="0"/>
              <a:t>Creating Tutors with OLI Author</a:t>
            </a:r>
          </a:p>
          <a:p>
            <a:pPr>
              <a:buFont typeface="Arial" pitchFamily="34" charset="0"/>
              <a:buChar char="•"/>
            </a:pPr>
            <a:r>
              <a:rPr lang="en-US" sz="2800" dirty="0" smtClean="0"/>
              <a:t>Workshop Pre-Work</a:t>
            </a:r>
          </a:p>
          <a:p>
            <a:pPr>
              <a:buFont typeface="Arial" pitchFamily="34" charset="0"/>
              <a:buChar char="•"/>
            </a:pPr>
            <a:r>
              <a:rPr lang="en-US" sz="2800" dirty="0" smtClean="0"/>
              <a:t>Test and Configure Your System</a:t>
            </a:r>
          </a:p>
          <a:p>
            <a:pPr>
              <a:buFont typeface="Arial" pitchFamily="34" charset="0"/>
              <a:buChar char="•"/>
            </a:pPr>
            <a:r>
              <a:rPr lang="en-US" sz="2800" dirty="0" smtClean="0"/>
              <a:t>Help and Support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UNIX</a:t>
            </a:r>
          </a:p>
          <a:p>
            <a:pPr marL="342900" lvl="3" indent="-342900">
              <a:buFont typeface="Arial" pitchFamily="34" charset="0"/>
              <a:buChar char="•"/>
            </a:pPr>
            <a:r>
              <a:rPr lang="en-US" sz="2400" dirty="0" smtClean="0"/>
              <a:t>Connect to a remote system using an SSH client.</a:t>
            </a:r>
          </a:p>
          <a:p>
            <a:pPr marL="342900" lvl="3" indent="-342900">
              <a:buFont typeface="Arial" pitchFamily="34" charset="0"/>
              <a:buChar char="•"/>
            </a:pPr>
            <a:r>
              <a:rPr lang="en-US" sz="2400" dirty="0" smtClean="0"/>
              <a:t>Navigate to a given directory (</a:t>
            </a:r>
            <a:r>
              <a:rPr lang="en-US" sz="2400" dirty="0" err="1" smtClean="0"/>
              <a:t>cd</a:t>
            </a:r>
            <a:r>
              <a:rPr lang="en-US" sz="2400" dirty="0" smtClean="0"/>
              <a:t>).</a:t>
            </a:r>
          </a:p>
          <a:p>
            <a:pPr marL="342900" lvl="3" indent="-342900">
              <a:buFont typeface="Arial" pitchFamily="34" charset="0"/>
              <a:buChar char="•"/>
            </a:pPr>
            <a:r>
              <a:rPr lang="en-US" sz="2400" dirty="0" smtClean="0"/>
              <a:t>List the contents of a directory (</a:t>
            </a:r>
            <a:r>
              <a:rPr lang="en-US" sz="2400" dirty="0" err="1" smtClean="0"/>
              <a:t>ls</a:t>
            </a:r>
            <a:r>
              <a:rPr lang="en-US" sz="2400" dirty="0" smtClean="0"/>
              <a:t>).</a:t>
            </a:r>
          </a:p>
          <a:p>
            <a:pPr marL="342900" lvl="3" indent="-342900">
              <a:buFont typeface="Arial" pitchFamily="34" charset="0"/>
              <a:buChar char="•"/>
            </a:pPr>
            <a:r>
              <a:rPr lang="en-US" sz="2400" dirty="0" smtClean="0"/>
              <a:t>Copy (cp) and move (</a:t>
            </a:r>
            <a:r>
              <a:rPr lang="en-US" sz="2400" dirty="0" err="1" smtClean="0"/>
              <a:t>mv</a:t>
            </a:r>
            <a:r>
              <a:rPr lang="en-US" sz="2400" dirty="0" smtClean="0"/>
              <a:t>) files.</a:t>
            </a:r>
          </a:p>
          <a:p>
            <a:pPr marL="342900" lvl="3" indent="-342900">
              <a:buFont typeface="Arial" pitchFamily="34" charset="0"/>
              <a:buChar char="•"/>
            </a:pPr>
            <a:r>
              <a:rPr lang="en-US" sz="2400" dirty="0" smtClean="0"/>
              <a:t>Work with relative and absolute paths.</a:t>
            </a:r>
          </a:p>
          <a:p>
            <a:pPr marL="342900" lvl="3" indent="-342900">
              <a:buFont typeface="Arial" pitchFamily="34" charset="0"/>
              <a:buChar char="•"/>
            </a:pPr>
            <a:r>
              <a:rPr lang="en-US" sz="2400" dirty="0" smtClean="0"/>
              <a:t>Follow step by step instructions, to run a series commands that perform a task.</a:t>
            </a:r>
          </a:p>
          <a:p>
            <a:pPr marL="342900" lvl="3" indent="-342900">
              <a:buFont typeface="Arial" pitchFamily="34" charset="0"/>
              <a:buChar char="•"/>
            </a:pPr>
            <a:r>
              <a:rPr lang="en-US" sz="2400" dirty="0" smtClean="0"/>
              <a:t>Run existing command line tools and scripts.</a:t>
            </a:r>
          </a:p>
          <a:p>
            <a:pPr marL="342900" lvl="3" indent="-342900">
              <a:buFont typeface="Arial" pitchFamily="34" charset="0"/>
              <a:buChar char="•"/>
            </a:pPr>
            <a:r>
              <a:rPr lang="en-US" sz="2400" dirty="0" smtClean="0"/>
              <a:t>No programming or shell scripting skills required.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r>
              <a:rPr lang="en-US" sz="2800" dirty="0" smtClean="0"/>
              <a:t>Version Control</a:t>
            </a:r>
          </a:p>
          <a:p>
            <a:pPr marL="342900" lvl="3" indent="-342900">
              <a:buFont typeface="Arial" pitchFamily="34" charset="0"/>
              <a:buChar char="•"/>
            </a:pPr>
            <a:r>
              <a:rPr lang="en-US" sz="2400" dirty="0" smtClean="0"/>
              <a:t>Previous experience with version control preferred but not required (e.g. CVS, Subversion, </a:t>
            </a:r>
            <a:r>
              <a:rPr lang="en-US" sz="2400" dirty="0" err="1" smtClean="0"/>
              <a:t>Git</a:t>
            </a:r>
            <a:r>
              <a:rPr lang="en-US" sz="2400" dirty="0" smtClean="0"/>
              <a:t>, etc.)</a:t>
            </a:r>
          </a:p>
          <a:p>
            <a:pPr marL="342900" lvl="3" indent="-342900">
              <a:buFont typeface="Arial" pitchFamily="34" charset="0"/>
              <a:buChar char="•"/>
            </a:pPr>
            <a:r>
              <a:rPr lang="en-US" sz="2400" dirty="0" smtClean="0"/>
              <a:t>Checkout a local copy of the files from the repository to your computer.</a:t>
            </a:r>
          </a:p>
          <a:p>
            <a:pPr marL="342900" lvl="3" indent="-342900">
              <a:buFont typeface="Arial" pitchFamily="34" charset="0"/>
              <a:buChar char="•"/>
            </a:pPr>
            <a:r>
              <a:rPr lang="en-US" sz="2400" dirty="0" smtClean="0"/>
              <a:t>Add, delete, modify files to and from the repository.</a:t>
            </a:r>
          </a:p>
          <a:p>
            <a:pPr marL="342900" lvl="3" indent="-342900">
              <a:buFont typeface="Arial" pitchFamily="34" charset="0"/>
              <a:buChar char="•"/>
            </a:pPr>
            <a:r>
              <a:rPr lang="en-US" sz="2400" dirty="0" smtClean="0"/>
              <a:t>"Commit" changes from your computer to the repository.</a:t>
            </a:r>
            <a:endParaRPr lang="en-US" sz="5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smtClean="0"/>
              <a:t>Technical skills required</a:t>
            </a:r>
            <a:endParaRPr lang="en-US" sz="4400" dirty="0"/>
          </a:p>
        </p:txBody>
      </p:sp>
      <p:sp>
        <p:nvSpPr>
          <p:cNvPr id="3" name="Content Placeholder 2"/>
          <p:cNvSpPr>
            <a:spLocks noGrp="1"/>
          </p:cNvSpPr>
          <p:nvPr>
            <p:ph idx="1"/>
          </p:nvPr>
        </p:nvSpPr>
        <p:spPr/>
        <p:txBody>
          <a:bodyPr/>
          <a:lstStyle/>
          <a:p>
            <a:pPr marL="342900" lvl="3" indent="-342900"/>
            <a:r>
              <a:rPr lang="en-US" sz="2800" dirty="0" smtClean="0"/>
              <a:t>Web Development</a:t>
            </a:r>
          </a:p>
          <a:p>
            <a:pPr marL="342900" lvl="3" indent="-342900">
              <a:buFont typeface="Arial" pitchFamily="34" charset="0"/>
              <a:buChar char="•"/>
            </a:pPr>
            <a:r>
              <a:rPr lang="en-US" sz="2400" dirty="0" smtClean="0"/>
              <a:t>Create and resize images for the web.</a:t>
            </a:r>
          </a:p>
          <a:p>
            <a:pPr marL="342900" lvl="3" indent="-342900">
              <a:buFont typeface="Arial" pitchFamily="34" charset="0"/>
              <a:buChar char="•"/>
            </a:pPr>
            <a:r>
              <a:rPr lang="en-US" sz="2400" dirty="0" smtClean="0"/>
              <a:t>Familiarity with common image, audio, and video formats.</a:t>
            </a:r>
          </a:p>
          <a:p>
            <a:pPr marL="342900" lvl="3" indent="-342900">
              <a:buFont typeface="Arial" pitchFamily="34" charset="0"/>
              <a:buChar char="•"/>
            </a:pPr>
            <a:r>
              <a:rPr lang="en-US" sz="2400" dirty="0" smtClean="0"/>
              <a:t>Mastery of basic web concepts: hyperlinks, URLs and file paths, etc.</a:t>
            </a:r>
          </a:p>
          <a:p>
            <a:pPr marL="342900" lvl="3" indent="-342900">
              <a:buFont typeface="Arial" pitchFamily="34" charset="0"/>
              <a:buChar char="•"/>
            </a:pPr>
            <a:r>
              <a:rPr lang="en-US" sz="2400" dirty="0" smtClean="0"/>
              <a:t>Ability to organize and manage web assets</a:t>
            </a:r>
          </a:p>
          <a:p>
            <a:pPr marL="342900" lvl="3" indent="-342900">
              <a:buFont typeface="Arial" pitchFamily="34" charset="0"/>
              <a:buChar char="•"/>
            </a:pPr>
            <a:r>
              <a:rPr lang="en-US" sz="2400" dirty="0" smtClean="0"/>
              <a:t>Establish and keep to a file naming convention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Prepare</a:t>
            </a:r>
            <a:endParaRPr lang="en-US" dirty="0"/>
          </a:p>
        </p:txBody>
      </p:sp>
      <p:sp>
        <p:nvSpPr>
          <p:cNvPr id="3" name="Content Placeholder 2"/>
          <p:cNvSpPr>
            <a:spLocks noGrp="1"/>
          </p:cNvSpPr>
          <p:nvPr>
            <p:ph idx="1"/>
          </p:nvPr>
        </p:nvSpPr>
        <p:spPr/>
        <p:txBody>
          <a:bodyPr/>
          <a:lstStyle/>
          <a:p>
            <a:r>
              <a:rPr lang="en-US" dirty="0" smtClean="0"/>
              <a:t>Three webinars leading up to the workshop:</a:t>
            </a:r>
          </a:p>
          <a:p>
            <a:endParaRPr lang="en-US" dirty="0" smtClean="0"/>
          </a:p>
          <a:p>
            <a:pPr>
              <a:buFont typeface="Arial" pitchFamily="34" charset="0"/>
              <a:buChar char="•"/>
            </a:pPr>
            <a:r>
              <a:rPr lang="en-US" dirty="0" smtClean="0"/>
              <a:t>Tuesday, September 11 – 2:30pm ET</a:t>
            </a:r>
          </a:p>
          <a:p>
            <a:r>
              <a:rPr lang="en-US" sz="2000" dirty="0" smtClean="0"/>
              <a:t>Platform Overview</a:t>
            </a:r>
          </a:p>
          <a:p>
            <a:endParaRPr lang="en-US" dirty="0" smtClean="0"/>
          </a:p>
          <a:p>
            <a:pPr>
              <a:buFont typeface="Arial" pitchFamily="34" charset="0"/>
              <a:buChar char="•"/>
            </a:pPr>
            <a:r>
              <a:rPr lang="en-US" dirty="0" smtClean="0"/>
              <a:t>Tuesday, September 18 – 2:30pm ET</a:t>
            </a:r>
          </a:p>
          <a:p>
            <a:r>
              <a:rPr lang="en-US" sz="2000" dirty="0" smtClean="0"/>
              <a:t>Authoring Tools</a:t>
            </a:r>
          </a:p>
          <a:p>
            <a:r>
              <a:rPr lang="en-US" sz="2000" dirty="0" smtClean="0"/>
              <a:t>Configuring Your Computer</a:t>
            </a:r>
          </a:p>
          <a:p>
            <a:r>
              <a:rPr lang="en-US" sz="2000" dirty="0" smtClean="0"/>
              <a:t>Assignment of Pre-Work</a:t>
            </a:r>
          </a:p>
          <a:p>
            <a:endParaRPr lang="en-US" dirty="0" smtClean="0"/>
          </a:p>
          <a:p>
            <a:pPr>
              <a:buFont typeface="Arial" pitchFamily="34" charset="0"/>
              <a:buChar char="•"/>
            </a:pPr>
            <a:r>
              <a:rPr lang="en-US" dirty="0" smtClean="0"/>
              <a:t>Tuesday, September 25 – 2:30pm ET</a:t>
            </a:r>
          </a:p>
          <a:p>
            <a:r>
              <a:rPr lang="en-US" sz="2000" dirty="0" smtClean="0"/>
              <a:t>Version Control with SVN</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600" dirty="0" smtClean="0"/>
              <a:t>Platform+ Workshop:</a:t>
            </a:r>
          </a:p>
          <a:p>
            <a:r>
              <a:rPr lang="en-US" sz="2800" dirty="0" smtClean="0"/>
              <a:t>October 3,4 and </a:t>
            </a:r>
            <a:r>
              <a:rPr lang="en-US" sz="2800" dirty="0" smtClean="0"/>
              <a:t>5</a:t>
            </a:r>
          </a:p>
          <a:p>
            <a:r>
              <a:rPr lang="en-US" sz="2800" dirty="0" smtClean="0"/>
              <a:t>300 South Craig Street</a:t>
            </a:r>
            <a:endParaRPr lang="en-US" sz="2800" dirty="0" smtClean="0"/>
          </a:p>
          <a:p>
            <a:r>
              <a:rPr lang="en-US" sz="2800" dirty="0" smtClean="0"/>
              <a:t>Carnegie Mellon University</a:t>
            </a:r>
          </a:p>
          <a:p>
            <a:r>
              <a:rPr lang="en-US" sz="2800" dirty="0" smtClean="0"/>
              <a:t>Pittsburgh, PA</a:t>
            </a:r>
          </a:p>
          <a:p>
            <a:endParaRPr lang="en-US" sz="2800" dirty="0" smtClean="0"/>
          </a:p>
          <a:p>
            <a:r>
              <a:rPr lang="en-US" sz="3600" dirty="0" smtClean="0"/>
              <a:t>Contact us at:</a:t>
            </a:r>
          </a:p>
          <a:p>
            <a:r>
              <a:rPr lang="en-US" sz="2800" dirty="0" smtClean="0"/>
              <a:t>oli-platform@andrew.cmu.edu</a:t>
            </a:r>
          </a:p>
          <a:p>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22885" y="1645920"/>
            <a:ext cx="8698230" cy="4937760"/>
          </a:xfrm>
        </p:spPr>
        <p:txBody>
          <a:bodyPr lIns="0" tIns="0" rIns="0" bIns="0"/>
          <a:lstStyle/>
          <a:p>
            <a:pPr marL="0" indent="0" eaLnBrk="1" hangingPunct="1">
              <a:lnSpc>
                <a:spcPct val="95000"/>
              </a:lnSpc>
              <a:spcBef>
                <a:spcPct val="0"/>
              </a:spcBef>
              <a:buNone/>
              <a:defRPr/>
            </a:pPr>
            <a:r>
              <a:rPr lang="en-US" sz="2400" dirty="0">
                <a:solidFill>
                  <a:srgbClr val="000000"/>
                </a:solidFill>
                <a:latin typeface="Arial" charset="0"/>
              </a:rPr>
              <a:t> </a:t>
            </a:r>
          </a:p>
        </p:txBody>
      </p:sp>
      <p:sp>
        <p:nvSpPr>
          <p:cNvPr id="5" name="Rectangle 3"/>
          <p:cNvSpPr txBox="1">
            <a:spLocks noChangeArrowheads="1"/>
          </p:cNvSpPr>
          <p:nvPr/>
        </p:nvSpPr>
        <p:spPr bwMode="auto">
          <a:xfrm>
            <a:off x="990600" y="1447800"/>
            <a:ext cx="7772400" cy="4191000"/>
          </a:xfrm>
          <a:prstGeom prst="rect">
            <a:avLst/>
          </a:prstGeom>
          <a:noFill/>
          <a:ln>
            <a:miter lim="800000"/>
            <a:headEnd/>
            <a:tailEnd/>
          </a:ln>
        </p:spPr>
        <p:txBody>
          <a:body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32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“Improvement in Post Secondary Education will require converting teaching from a ‘solo sport’ to a community based research activity.”  </a:t>
            </a:r>
            <a:endPar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2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—Herbert Simon</a:t>
            </a: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p:txBody>
      </p:sp>
    </p:spTree>
    <p:extLst>
      <p:ext uri="{BB962C8B-B14F-4D97-AF65-F5344CB8AC3E}">
        <p14:creationId xmlns="" xmlns:p14="http://schemas.microsoft.com/office/powerpoint/2010/main" val="27025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What are the benefits?</a:t>
            </a:r>
            <a:endParaRPr lang="en-US" dirty="0"/>
          </a:p>
        </p:txBody>
      </p:sp>
      <p:sp>
        <p:nvSpPr>
          <p:cNvPr id="3" name="Content Placeholder 2"/>
          <p:cNvSpPr>
            <a:spLocks noGrp="1"/>
          </p:cNvSpPr>
          <p:nvPr>
            <p:ph idx="1"/>
          </p:nvPr>
        </p:nvSpPr>
        <p:spPr/>
        <p:txBody>
          <a:bodyPr/>
          <a:lstStyle/>
          <a:p>
            <a:r>
              <a:rPr lang="en-US" b="1" dirty="0" smtClean="0"/>
              <a:t>Design activities for practice and feedback.</a:t>
            </a:r>
          </a:p>
          <a:p>
            <a:pPr>
              <a:buFont typeface="Arial" pitchFamily="34" charset="0"/>
              <a:buChar char="•"/>
            </a:pPr>
            <a:r>
              <a:rPr lang="en-US" dirty="0" smtClean="0"/>
              <a:t>State desired learning outcomes.</a:t>
            </a:r>
          </a:p>
          <a:p>
            <a:pPr>
              <a:buFont typeface="Arial" pitchFamily="34" charset="0"/>
              <a:buChar char="•"/>
            </a:pPr>
            <a:r>
              <a:rPr lang="en-US" dirty="0" smtClean="0"/>
              <a:t>Use advanced assessment tools to create interactive practice activities.</a:t>
            </a:r>
          </a:p>
          <a:p>
            <a:pPr>
              <a:buFont typeface="Arial" pitchFamily="34" charset="0"/>
              <a:buChar char="•"/>
            </a:pPr>
            <a:r>
              <a:rPr lang="en-US" dirty="0" smtClean="0"/>
              <a:t>Add hints and feedback to target student misconceptions and offer  immediate feedback.</a:t>
            </a:r>
          </a:p>
          <a:p>
            <a:pPr>
              <a:buFont typeface="Arial" pitchFamily="34" charset="0"/>
              <a:buChar char="•"/>
            </a:pPr>
            <a:r>
              <a:rPr lang="en-US" dirty="0" smtClean="0"/>
              <a:t>Access instructor feedback reports for a real-time view of student performance.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What are the benefits?</a:t>
            </a:r>
            <a:endParaRPr lang="en-US" dirty="0"/>
          </a:p>
        </p:txBody>
      </p:sp>
      <p:sp>
        <p:nvSpPr>
          <p:cNvPr id="3" name="Content Placeholder 2"/>
          <p:cNvSpPr>
            <a:spLocks noGrp="1"/>
          </p:cNvSpPr>
          <p:nvPr>
            <p:ph idx="1"/>
          </p:nvPr>
        </p:nvSpPr>
        <p:spPr/>
        <p:txBody>
          <a:bodyPr/>
          <a:lstStyle/>
          <a:p>
            <a:r>
              <a:rPr lang="en-US" b="1" dirty="0" smtClean="0"/>
              <a:t>Capture data on student learning and behavior.</a:t>
            </a:r>
          </a:p>
          <a:p>
            <a:pPr>
              <a:buFont typeface="Arial" pitchFamily="34" charset="0"/>
              <a:buChar char="•"/>
            </a:pPr>
            <a:r>
              <a:rPr lang="en-US" dirty="0" smtClean="0"/>
              <a:t>Track student actions through a course.</a:t>
            </a:r>
          </a:p>
          <a:p>
            <a:pPr>
              <a:buFont typeface="Arial" pitchFamily="34" charset="0"/>
              <a:buChar char="•"/>
            </a:pPr>
            <a:r>
              <a:rPr lang="en-US" dirty="0" smtClean="0"/>
              <a:t>Identify areas where students succeed and struggle. Use data reports to focus efforts to refine materials for future students.</a:t>
            </a:r>
          </a:p>
          <a:p>
            <a:pPr>
              <a:buFont typeface="Arial" pitchFamily="34" charset="0"/>
              <a:buChar char="•"/>
            </a:pPr>
            <a:r>
              <a:rPr lang="en-US" dirty="0" smtClean="0"/>
              <a:t>Measure effectiveness. Use data to evaluate</a:t>
            </a:r>
            <a:br>
              <a:rPr lang="en-US" dirty="0" smtClean="0"/>
            </a:br>
            <a:r>
              <a:rPr lang="en-US" dirty="0" smtClean="0"/>
              <a:t>the impact of the resources you create.</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Data drives powerful </a:t>
            </a:r>
            <a:r>
              <a:rPr lang="en-US" dirty="0"/>
              <a:t>F</a:t>
            </a:r>
            <a:r>
              <a:rPr lang="en-US" dirty="0" smtClean="0"/>
              <a:t>eedback </a:t>
            </a:r>
            <a:r>
              <a:rPr lang="en-US" dirty="0"/>
              <a:t>L</a:t>
            </a:r>
            <a:r>
              <a:rPr lang="en-US" dirty="0" smtClean="0"/>
              <a:t>oops</a:t>
            </a:r>
            <a:endParaRPr lang="en-US" dirty="0"/>
          </a:p>
        </p:txBody>
      </p:sp>
      <p:pic>
        <p:nvPicPr>
          <p:cNvPr id="9" name="Content Placeholder 8" descr="Desert.jpg"/>
          <p:cNvPicPr>
            <a:picLocks noGrp="1" noChangeAspect="1"/>
          </p:cNvPicPr>
          <p:nvPr>
            <p:ph sz="half" idx="1"/>
          </p:nvPr>
        </p:nvPicPr>
        <p:blipFill>
          <a:blip r:embed="rId2" cstate="print"/>
          <a:stretch>
            <a:fillRect/>
          </a:stretch>
        </p:blipFill>
        <p:spPr>
          <a:xfrm>
            <a:off x="1828800" y="1096975"/>
            <a:ext cx="5638800" cy="4770425"/>
          </a:xfrm>
        </p:spPr>
      </p:pic>
    </p:spTree>
    <p:extLst>
      <p:ext uri="{BB962C8B-B14F-4D97-AF65-F5344CB8AC3E}">
        <p14:creationId xmlns:p14="http://schemas.microsoft.com/office/powerpoint/2010/main" xmlns="" val="620487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Platform+: XML Content</a:t>
            </a:r>
            <a:endParaRPr lang="en-US" dirty="0"/>
          </a:p>
        </p:txBody>
      </p:sp>
      <p:pic>
        <p:nvPicPr>
          <p:cNvPr id="7" name="Content Placeholder 6" descr="in-xml.png"/>
          <p:cNvPicPr>
            <a:picLocks noGrp="1" noChangeAspect="1"/>
          </p:cNvPicPr>
          <p:nvPr>
            <p:ph idx="1"/>
          </p:nvPr>
        </p:nvPicPr>
        <p:blipFill>
          <a:blip r:embed="rId3" cstate="print"/>
          <a:stretch>
            <a:fillRect/>
          </a:stretch>
        </p:blipFill>
        <p:spPr>
          <a:xfrm>
            <a:off x="1905000" y="723053"/>
            <a:ext cx="5181600" cy="529674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Platform+: Authoring Tools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1066800"/>
            <a:ext cx="5226693" cy="47244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343400" y="1862932"/>
            <a:ext cx="4572000" cy="41568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Google Docs </a:t>
            </a:r>
            <a:r>
              <a:rPr lang="en-US" dirty="0" smtClean="0"/>
              <a:t>with</a:t>
            </a:r>
            <a:r>
              <a:rPr lang="en-US" dirty="0" smtClean="0"/>
              <a:t> </a:t>
            </a:r>
            <a:r>
              <a:rPr lang="en-US" dirty="0" smtClean="0"/>
              <a:t>OLI</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r>
              <a:rPr lang="en-US" sz="4000" dirty="0" smtClean="0"/>
              <a:t>Demo</a:t>
            </a:r>
            <a:endParaRPr lang="en-US" sz="4000" dirty="0"/>
          </a:p>
        </p:txBody>
      </p:sp>
      <p:pic>
        <p:nvPicPr>
          <p:cNvPr id="6" name="Picture 2"/>
          <p:cNvPicPr>
            <a:picLocks noChangeAspect="1" noChangeArrowheads="1"/>
          </p:cNvPicPr>
          <p:nvPr/>
        </p:nvPicPr>
        <p:blipFill>
          <a:blip r:embed="rId2" cstate="print"/>
          <a:srcRect/>
          <a:stretch>
            <a:fillRect/>
          </a:stretch>
        </p:blipFill>
        <p:spPr bwMode="auto">
          <a:xfrm>
            <a:off x="3276600" y="1143000"/>
            <a:ext cx="5226693"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Google Docs </a:t>
            </a:r>
            <a:r>
              <a:rPr lang="en-US" dirty="0" smtClean="0"/>
              <a:t>with</a:t>
            </a:r>
            <a:r>
              <a:rPr lang="en-US" dirty="0" smtClean="0"/>
              <a:t> OLI</a:t>
            </a:r>
            <a:endParaRPr lang="en-US" dirty="0"/>
          </a:p>
        </p:txBody>
      </p:sp>
      <p:sp>
        <p:nvSpPr>
          <p:cNvPr id="3" name="Content Placeholder 2"/>
          <p:cNvSpPr>
            <a:spLocks noGrp="1"/>
          </p:cNvSpPr>
          <p:nvPr>
            <p:ph sz="half" idx="1"/>
          </p:nvPr>
        </p:nvSpPr>
        <p:spPr/>
        <p:txBody>
          <a:bodyPr/>
          <a:lstStyle/>
          <a:p>
            <a:r>
              <a:rPr lang="en-US" dirty="0" smtClean="0"/>
              <a:t>Standard Types of Content</a:t>
            </a:r>
          </a:p>
          <a:p>
            <a:pPr lvl="1">
              <a:buFont typeface="Arial" pitchFamily="34" charset="0"/>
              <a:buChar char="•"/>
            </a:pPr>
            <a:r>
              <a:rPr lang="en-US" dirty="0" smtClean="0"/>
              <a:t>Text</a:t>
            </a:r>
          </a:p>
          <a:p>
            <a:pPr lvl="1">
              <a:buFont typeface="Arial" pitchFamily="34" charset="0"/>
              <a:buChar char="•"/>
            </a:pPr>
            <a:r>
              <a:rPr lang="en-US" dirty="0" smtClean="0"/>
              <a:t>Bold</a:t>
            </a:r>
          </a:p>
          <a:p>
            <a:pPr lvl="1">
              <a:buFont typeface="Arial" pitchFamily="34" charset="0"/>
              <a:buChar char="•"/>
            </a:pPr>
            <a:r>
              <a:rPr lang="en-US" dirty="0" smtClean="0"/>
              <a:t>Italics</a:t>
            </a:r>
          </a:p>
          <a:p>
            <a:pPr lvl="1">
              <a:buFont typeface="Arial" pitchFamily="34" charset="0"/>
              <a:buChar char="•"/>
            </a:pPr>
            <a:r>
              <a:rPr lang="en-US" dirty="0" smtClean="0"/>
              <a:t>Highligh</a:t>
            </a:r>
            <a:r>
              <a:rPr lang="en-US" dirty="0" smtClean="0"/>
              <a:t>t</a:t>
            </a:r>
          </a:p>
          <a:p>
            <a:pPr lvl="1">
              <a:buFont typeface="Arial" pitchFamily="34" charset="0"/>
              <a:buChar char="•"/>
            </a:pPr>
            <a:r>
              <a:rPr lang="en-US" dirty="0" smtClean="0"/>
              <a:t>Subscript</a:t>
            </a:r>
          </a:p>
          <a:p>
            <a:pPr lvl="1">
              <a:buFont typeface="Arial" pitchFamily="34" charset="0"/>
              <a:buChar char="•"/>
            </a:pPr>
            <a:r>
              <a:rPr lang="en-US" dirty="0" smtClean="0"/>
              <a:t>Superscript</a:t>
            </a:r>
          </a:p>
          <a:p>
            <a:pPr lvl="1">
              <a:buFont typeface="Arial" pitchFamily="34" charset="0"/>
              <a:buChar char="•"/>
            </a:pPr>
            <a:r>
              <a:rPr lang="en-US" dirty="0" smtClean="0"/>
              <a:t>Image</a:t>
            </a:r>
          </a:p>
          <a:p>
            <a:pPr lvl="1">
              <a:buFont typeface="Arial" pitchFamily="34" charset="0"/>
              <a:buChar char="•"/>
            </a:pPr>
            <a:r>
              <a:rPr lang="en-US" dirty="0" smtClean="0"/>
              <a:t>Table</a:t>
            </a:r>
          </a:p>
          <a:p>
            <a:pPr lvl="1">
              <a:buFont typeface="Arial" pitchFamily="34" charset="0"/>
              <a:buChar char="•"/>
            </a:pPr>
            <a:r>
              <a:rPr lang="en-US" dirty="0" smtClean="0"/>
              <a:t>List</a:t>
            </a:r>
          </a:p>
          <a:p>
            <a:pPr lvl="1">
              <a:buFont typeface="Arial" pitchFamily="34" charset="0"/>
              <a:buChar char="•"/>
            </a:pPr>
            <a:r>
              <a:rPr lang="en-US" dirty="0" smtClean="0"/>
              <a:t>Hyperlinks</a:t>
            </a:r>
          </a:p>
          <a:p>
            <a:pPr lvl="1">
              <a:buFont typeface="Arial" pitchFamily="34" charset="0"/>
              <a:buChar char="•"/>
            </a:pPr>
            <a:r>
              <a:rPr lang="en-US" dirty="0" smtClean="0"/>
              <a:t>Comments</a:t>
            </a:r>
          </a:p>
        </p:txBody>
      </p:sp>
      <p:sp>
        <p:nvSpPr>
          <p:cNvPr id="8" name="Content Placeholder 7"/>
          <p:cNvSpPr>
            <a:spLocks noGrp="1"/>
          </p:cNvSpPr>
          <p:nvPr>
            <p:ph sz="half" idx="2"/>
          </p:nvPr>
        </p:nvSpPr>
        <p:spPr/>
        <p:txBody>
          <a:bodyPr/>
          <a:lstStyle/>
          <a:p>
            <a:r>
              <a:rPr lang="en-US" dirty="0" smtClean="0"/>
              <a:t>Additional Content Using Headings</a:t>
            </a:r>
          </a:p>
          <a:p>
            <a:pPr lvl="1">
              <a:buFont typeface="Arial" pitchFamily="34" charset="0"/>
              <a:buChar char="•"/>
            </a:pPr>
            <a:r>
              <a:rPr lang="en-US" dirty="0" smtClean="0"/>
              <a:t>Sub-heading / page section</a:t>
            </a:r>
          </a:p>
          <a:p>
            <a:pPr lvl="1">
              <a:buFont typeface="Arial" pitchFamily="34" charset="0"/>
              <a:buChar char="•"/>
            </a:pPr>
            <a:r>
              <a:rPr lang="en-US" dirty="0" smtClean="0"/>
              <a:t>Definition</a:t>
            </a:r>
          </a:p>
          <a:p>
            <a:pPr lvl="1">
              <a:buFont typeface="Arial" pitchFamily="34" charset="0"/>
              <a:buChar char="•"/>
            </a:pPr>
            <a:r>
              <a:rPr lang="en-US" dirty="0" smtClean="0"/>
              <a:t>Example</a:t>
            </a:r>
          </a:p>
          <a:p>
            <a:pPr lvl="1">
              <a:buFont typeface="Arial" pitchFamily="34" charset="0"/>
              <a:buChar char="•"/>
            </a:pPr>
            <a:r>
              <a:rPr lang="en-US" dirty="0" smtClean="0"/>
              <a:t>Block Quote</a:t>
            </a:r>
          </a:p>
          <a:p>
            <a:pPr lvl="1">
              <a:buFont typeface="Arial" pitchFamily="34" charset="0"/>
              <a:buChar char="•"/>
            </a:pPr>
            <a:r>
              <a:rPr lang="en-US" dirty="0" smtClean="0"/>
              <a:t>Learning Activity</a:t>
            </a:r>
          </a:p>
          <a:p>
            <a:pPr lvl="1">
              <a:buFont typeface="Arial" pitchFamily="34" charset="0"/>
              <a:buChar char="•"/>
            </a:pPr>
            <a:r>
              <a:rPr lang="en-US" dirty="0" smtClean="0"/>
              <a:t>YouTube Video</a:t>
            </a:r>
          </a:p>
          <a:p>
            <a:pPr lvl="1">
              <a:buFont typeface="Arial" pitchFamily="34" charset="0"/>
              <a:buChar char="•"/>
            </a:pPr>
            <a:r>
              <a:rPr lang="en-US" dirty="0" smtClean="0"/>
              <a:t>Callout (e.g. Note, Tip, etc.)</a:t>
            </a:r>
          </a:p>
          <a:p>
            <a:pPr lvl="1">
              <a:buFont typeface="Arial" pitchFamily="34" charset="0"/>
              <a:buChar char="•"/>
            </a:pPr>
            <a:r>
              <a:rPr lang="en-US" dirty="0" smtClean="0"/>
              <a:t>Figure</a:t>
            </a:r>
          </a:p>
          <a:p>
            <a:pPr lvl="1">
              <a:buFont typeface="Arial" pitchFamily="34" charset="0"/>
              <a:buChar char="•"/>
            </a:pPr>
            <a:r>
              <a:rPr lang="en-US" dirty="0" smtClean="0"/>
              <a:t>Page Break</a:t>
            </a:r>
          </a:p>
          <a:p>
            <a:pPr lvl="1">
              <a:buFont typeface="Arial" pitchFamily="34" charset="0"/>
              <a:buChar char="•"/>
            </a:pPr>
            <a:endParaRPr lang="en-US" dirty="0" smtClean="0"/>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1057</TotalTime>
  <Words>913</Words>
  <Application>Microsoft Office PowerPoint</Application>
  <PresentationFormat>On-screen Show (4:3)</PresentationFormat>
  <Paragraphs>191</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OLI Platform+ Workshop: Authoring Tools</vt:lpstr>
      <vt:lpstr>Agenda</vt:lpstr>
      <vt:lpstr>What are the benefits?</vt:lpstr>
      <vt:lpstr>What are the benefits?</vt:lpstr>
      <vt:lpstr>Data drives powerful Feedback Loops</vt:lpstr>
      <vt:lpstr>Platform+: XML Content</vt:lpstr>
      <vt:lpstr>Platform+: Authoring Tools</vt:lpstr>
      <vt:lpstr>Using Google Docs with OLI</vt:lpstr>
      <vt:lpstr>Using Google Docs with OLI</vt:lpstr>
      <vt:lpstr>Using Google Docs with OLI</vt:lpstr>
      <vt:lpstr>Using Google Docs with OLI</vt:lpstr>
      <vt:lpstr>Creating Tutors with OLI Author</vt:lpstr>
      <vt:lpstr>Creating Tutors with OLI Author</vt:lpstr>
      <vt:lpstr>Types of Practice Activities</vt:lpstr>
      <vt:lpstr>Workshop Pre-Work</vt:lpstr>
      <vt:lpstr>The Course Design Triangle</vt:lpstr>
      <vt:lpstr>Test and Configure Your System</vt:lpstr>
      <vt:lpstr>Technical skills required</vt:lpstr>
      <vt:lpstr>Technical skills required</vt:lpstr>
      <vt:lpstr>Technical skills required</vt:lpstr>
      <vt:lpstr>Technical skills required</vt:lpstr>
      <vt:lpstr>Technical skills required</vt:lpstr>
      <vt:lpstr>How to Prepare</vt:lpstr>
      <vt:lpstr>Questions?</vt:lpstr>
      <vt:lpstr>Slide 25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John Rinderle</cp:lastModifiedBy>
  <cp:revision>115</cp:revision>
  <dcterms:created xsi:type="dcterms:W3CDTF">2012-06-19T19:21:15Z</dcterms:created>
  <dcterms:modified xsi:type="dcterms:W3CDTF">2012-09-18T19:47:53Z</dcterms:modified>
</cp:coreProperties>
</file>