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86" r:id="rId3"/>
    <p:sldId id="265" r:id="rId4"/>
    <p:sldId id="266" r:id="rId5"/>
    <p:sldId id="267" r:id="rId6"/>
    <p:sldId id="257" r:id="rId7"/>
    <p:sldId id="263" r:id="rId8"/>
    <p:sldId id="259" r:id="rId9"/>
    <p:sldId id="262" r:id="rId10"/>
    <p:sldId id="260" r:id="rId11"/>
    <p:sldId id="261" r:id="rId12"/>
    <p:sldId id="264" r:id="rId13"/>
    <p:sldId id="292" r:id="rId14"/>
    <p:sldId id="268" r:id="rId15"/>
    <p:sldId id="270" r:id="rId16"/>
    <p:sldId id="269" r:id="rId17"/>
    <p:sldId id="291" r:id="rId18"/>
    <p:sldId id="271" r:id="rId19"/>
    <p:sldId id="272" r:id="rId20"/>
    <p:sldId id="273" r:id="rId21"/>
    <p:sldId id="274" r:id="rId22"/>
    <p:sldId id="275" r:id="rId23"/>
    <p:sldId id="290" r:id="rId24"/>
    <p:sldId id="288" r:id="rId25"/>
    <p:sldId id="289" r:id="rId26"/>
    <p:sldId id="297" r:id="rId27"/>
    <p:sldId id="287" r:id="rId28"/>
    <p:sldId id="280" r:id="rId29"/>
    <p:sldId id="281" r:id="rId30"/>
    <p:sldId id="282" r:id="rId31"/>
    <p:sldId id="283" r:id="rId32"/>
    <p:sldId id="284" r:id="rId33"/>
    <p:sldId id="294" r:id="rId34"/>
    <p:sldId id="296" r:id="rId35"/>
    <p:sldId id="279" r:id="rId36"/>
    <p:sldId id="28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4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798" autoAdjust="0"/>
  </p:normalViewPr>
  <p:slideViewPr>
    <p:cSldViewPr>
      <p:cViewPr>
        <p:scale>
          <a:sx n="70" d="100"/>
          <a:sy n="70" d="100"/>
        </p:scale>
        <p:origin x="-1158" y="3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2AB17E-377B-184D-A89A-3F7646382CE4}" type="doc">
      <dgm:prSet loTypeId="urn:microsoft.com/office/officeart/2005/8/layout/vList5" loCatId="" qsTypeId="urn:microsoft.com/office/officeart/2005/8/quickstyle/simple4" qsCatId="simple" csTypeId="urn:microsoft.com/office/officeart/2005/8/colors/accent0_1" csCatId="mainScheme" phldr="1"/>
      <dgm:spPr/>
      <dgm:t>
        <a:bodyPr/>
        <a:lstStyle/>
        <a:p>
          <a:endParaRPr lang="en-US"/>
        </a:p>
      </dgm:t>
    </dgm:pt>
    <dgm:pt modelId="{561B9379-3D37-024F-91AB-6296ED745AE8}">
      <dgm:prSet phldrT="[Text]"/>
      <dgm:spPr/>
      <dgm:t>
        <a:bodyPr/>
        <a:lstStyle/>
        <a:p>
          <a:r>
            <a:rPr lang="en-US" dirty="0" smtClean="0"/>
            <a:t>Science</a:t>
          </a:r>
          <a:endParaRPr lang="en-US" dirty="0"/>
        </a:p>
      </dgm:t>
    </dgm:pt>
    <dgm:pt modelId="{404287E2-AFD6-5240-8CAD-B1AC7E2F4032}" type="parTrans" cxnId="{130F5B45-CC39-A941-868A-092F11796885}">
      <dgm:prSet/>
      <dgm:spPr/>
      <dgm:t>
        <a:bodyPr/>
        <a:lstStyle/>
        <a:p>
          <a:endParaRPr lang="en-US"/>
        </a:p>
      </dgm:t>
    </dgm:pt>
    <dgm:pt modelId="{8D039549-239C-6540-99CA-809CF4DE0243}" type="sibTrans" cxnId="{130F5B45-CC39-A941-868A-092F11796885}">
      <dgm:prSet/>
      <dgm:spPr/>
      <dgm:t>
        <a:bodyPr/>
        <a:lstStyle/>
        <a:p>
          <a:endParaRPr lang="en-US"/>
        </a:p>
      </dgm:t>
    </dgm:pt>
    <dgm:pt modelId="{1E205688-C12E-A84B-BBDB-E2D9A1DD5395}">
      <dgm:prSet phldrT="[Text]"/>
      <dgm:spPr/>
      <dgm:t>
        <a:bodyPr/>
        <a:lstStyle/>
        <a:p>
          <a:r>
            <a:rPr lang="en-US" dirty="0" smtClean="0"/>
            <a:t>Technology</a:t>
          </a:r>
          <a:endParaRPr lang="en-US" dirty="0"/>
        </a:p>
      </dgm:t>
    </dgm:pt>
    <dgm:pt modelId="{C64CEAA9-BF8F-8F42-81D2-5ADF7C7EAB16}" type="parTrans" cxnId="{47250345-442A-834B-8E94-102C35B990D7}">
      <dgm:prSet/>
      <dgm:spPr/>
      <dgm:t>
        <a:bodyPr/>
        <a:lstStyle/>
        <a:p>
          <a:endParaRPr lang="en-US"/>
        </a:p>
      </dgm:t>
    </dgm:pt>
    <dgm:pt modelId="{DF0A70C5-AA49-C349-95E6-C45DD9CC95A5}" type="sibTrans" cxnId="{47250345-442A-834B-8E94-102C35B990D7}">
      <dgm:prSet/>
      <dgm:spPr/>
      <dgm:t>
        <a:bodyPr/>
        <a:lstStyle/>
        <a:p>
          <a:endParaRPr lang="en-US"/>
        </a:p>
      </dgm:t>
    </dgm:pt>
    <dgm:pt modelId="{91E20FCD-BBEC-8749-BE71-7727C48B28B4}">
      <dgm:prSet phldrT="[Text]"/>
      <dgm:spPr/>
      <dgm:t>
        <a:bodyPr/>
        <a:lstStyle/>
        <a:p>
          <a:r>
            <a:rPr lang="en-US" dirty="0" smtClean="0"/>
            <a:t>Teams</a:t>
          </a:r>
        </a:p>
      </dgm:t>
    </dgm:pt>
    <dgm:pt modelId="{FBAB0517-38A6-7B4E-B13C-A9B3E7A76785}" type="parTrans" cxnId="{2C589A68-6C38-2840-8A13-1ECF5B56AD9A}">
      <dgm:prSet/>
      <dgm:spPr/>
      <dgm:t>
        <a:bodyPr/>
        <a:lstStyle/>
        <a:p>
          <a:endParaRPr lang="en-US"/>
        </a:p>
      </dgm:t>
    </dgm:pt>
    <dgm:pt modelId="{30BEA16C-DD33-7540-B198-D1E68A3DB00F}" type="sibTrans" cxnId="{2C589A68-6C38-2840-8A13-1ECF5B56AD9A}">
      <dgm:prSet/>
      <dgm:spPr/>
      <dgm:t>
        <a:bodyPr/>
        <a:lstStyle/>
        <a:p>
          <a:endParaRPr lang="en-US"/>
        </a:p>
      </dgm:t>
    </dgm:pt>
    <dgm:pt modelId="{FFCD0B9E-1CEF-1B48-AD18-86C6E02F4200}">
      <dgm:prSet phldrT="[Text]"/>
      <dgm:spPr/>
      <dgm:t>
        <a:bodyPr/>
        <a:lstStyle/>
        <a:p>
          <a:r>
            <a:rPr lang="en-US" dirty="0" smtClean="0"/>
            <a:t>Data</a:t>
          </a:r>
          <a:endParaRPr lang="en-US" dirty="0"/>
        </a:p>
      </dgm:t>
    </dgm:pt>
    <dgm:pt modelId="{A43A3643-5FF1-484F-A959-AC2877CC82A5}" type="parTrans" cxnId="{88034581-889E-E841-9EDF-1AE2DDCAD51F}">
      <dgm:prSet/>
      <dgm:spPr/>
      <dgm:t>
        <a:bodyPr/>
        <a:lstStyle/>
        <a:p>
          <a:endParaRPr lang="en-US"/>
        </a:p>
      </dgm:t>
    </dgm:pt>
    <dgm:pt modelId="{7918063A-81C3-8C46-A3C8-BEB67F1EEEEC}" type="sibTrans" cxnId="{88034581-889E-E841-9EDF-1AE2DDCAD51F}">
      <dgm:prSet/>
      <dgm:spPr/>
      <dgm:t>
        <a:bodyPr/>
        <a:lstStyle/>
        <a:p>
          <a:endParaRPr lang="en-US"/>
        </a:p>
      </dgm:t>
    </dgm:pt>
    <dgm:pt modelId="{27FA0A39-14BC-5C4F-8153-73ED0136F3BE}">
      <dgm:prSet phldrT="[Text]" custT="1"/>
      <dgm:spPr/>
      <dgm:t>
        <a:bodyPr/>
        <a:lstStyle/>
        <a:p>
          <a:r>
            <a:rPr lang="en-US" sz="1400" dirty="0" smtClean="0"/>
            <a:t>Science of Learning</a:t>
          </a:r>
          <a:endParaRPr lang="en-US" sz="1400" dirty="0"/>
        </a:p>
      </dgm:t>
    </dgm:pt>
    <dgm:pt modelId="{7CB6EF17-8570-4543-83E4-1A9316B3367D}" type="parTrans" cxnId="{79C61E27-4388-8841-9687-F98D4837EA8A}">
      <dgm:prSet/>
      <dgm:spPr/>
      <dgm:t>
        <a:bodyPr/>
        <a:lstStyle/>
        <a:p>
          <a:endParaRPr lang="en-US"/>
        </a:p>
      </dgm:t>
    </dgm:pt>
    <dgm:pt modelId="{70E3ADB1-5F4D-6943-BB0F-CA9708955ADB}" type="sibTrans" cxnId="{79C61E27-4388-8841-9687-F98D4837EA8A}">
      <dgm:prSet/>
      <dgm:spPr/>
      <dgm:t>
        <a:bodyPr/>
        <a:lstStyle/>
        <a:p>
          <a:endParaRPr lang="en-US"/>
        </a:p>
      </dgm:t>
    </dgm:pt>
    <dgm:pt modelId="{F03B725A-0942-7347-A5A0-BBB994079598}">
      <dgm:prSet phldrT="[Text]" custT="1"/>
      <dgm:spPr/>
      <dgm:t>
        <a:bodyPr/>
        <a:lstStyle/>
        <a:p>
          <a:r>
            <a:rPr lang="en-US" sz="1400" dirty="0" smtClean="0"/>
            <a:t>Evaluation</a:t>
          </a:r>
          <a:endParaRPr lang="en-US" sz="1400" dirty="0"/>
        </a:p>
      </dgm:t>
    </dgm:pt>
    <dgm:pt modelId="{0EE4AE00-A0B2-164D-B7FE-6610F1CEFA65}" type="parTrans" cxnId="{075BAFBA-F138-8E40-A301-F1225EF1238A}">
      <dgm:prSet/>
      <dgm:spPr/>
      <dgm:t>
        <a:bodyPr/>
        <a:lstStyle/>
        <a:p>
          <a:endParaRPr lang="en-US"/>
        </a:p>
      </dgm:t>
    </dgm:pt>
    <dgm:pt modelId="{FCFB94B7-CAC8-FC43-842E-1829087AEBF2}" type="sibTrans" cxnId="{075BAFBA-F138-8E40-A301-F1225EF1238A}">
      <dgm:prSet/>
      <dgm:spPr/>
      <dgm:t>
        <a:bodyPr/>
        <a:lstStyle/>
        <a:p>
          <a:endParaRPr lang="en-US"/>
        </a:p>
      </dgm:t>
    </dgm:pt>
    <dgm:pt modelId="{748C8ADD-D367-104F-8BBB-19D3ACFDE9D1}">
      <dgm:prSet phldrT="[Text]" custT="1"/>
      <dgm:spPr/>
      <dgm:t>
        <a:bodyPr/>
        <a:lstStyle/>
        <a:p>
          <a:r>
            <a:rPr lang="en-US" sz="1400" dirty="0" smtClean="0"/>
            <a:t>Improvement</a:t>
          </a:r>
          <a:endParaRPr lang="en-US" sz="1400" dirty="0"/>
        </a:p>
      </dgm:t>
    </dgm:pt>
    <dgm:pt modelId="{BF5539AE-A4F4-E745-898C-3D72C2EF1DEE}" type="parTrans" cxnId="{4BE9251C-A32F-5343-929B-A269053D7256}">
      <dgm:prSet/>
      <dgm:spPr/>
      <dgm:t>
        <a:bodyPr/>
        <a:lstStyle/>
        <a:p>
          <a:endParaRPr lang="en-US"/>
        </a:p>
      </dgm:t>
    </dgm:pt>
    <dgm:pt modelId="{D130EBFB-BBA1-594C-B5DD-EA6AA02F019F}" type="sibTrans" cxnId="{4BE9251C-A32F-5343-929B-A269053D7256}">
      <dgm:prSet/>
      <dgm:spPr/>
      <dgm:t>
        <a:bodyPr/>
        <a:lstStyle/>
        <a:p>
          <a:endParaRPr lang="en-US"/>
        </a:p>
      </dgm:t>
    </dgm:pt>
    <dgm:pt modelId="{FB9C6947-EE40-F54F-9A11-2B276994673E}">
      <dgm:prSet phldrT="[Text]" custT="1"/>
      <dgm:spPr/>
      <dgm:t>
        <a:bodyPr/>
        <a:lstStyle/>
        <a:p>
          <a:r>
            <a:rPr lang="en-US" sz="1400" dirty="0" smtClean="0"/>
            <a:t>Platform</a:t>
          </a:r>
          <a:endParaRPr lang="en-US" sz="1400" dirty="0"/>
        </a:p>
      </dgm:t>
    </dgm:pt>
    <dgm:pt modelId="{5CAE68F3-5C41-9A46-A3A4-F2E2A7CB974B}" type="parTrans" cxnId="{38140E28-56E9-A044-A4E7-A21E0DF995A6}">
      <dgm:prSet/>
      <dgm:spPr/>
      <dgm:t>
        <a:bodyPr/>
        <a:lstStyle/>
        <a:p>
          <a:endParaRPr lang="en-US"/>
        </a:p>
      </dgm:t>
    </dgm:pt>
    <dgm:pt modelId="{B2A60F7E-334B-BB45-A4A9-02549BC4A2A8}" type="sibTrans" cxnId="{38140E28-56E9-A044-A4E7-A21E0DF995A6}">
      <dgm:prSet/>
      <dgm:spPr/>
      <dgm:t>
        <a:bodyPr/>
        <a:lstStyle/>
        <a:p>
          <a:endParaRPr lang="en-US"/>
        </a:p>
      </dgm:t>
    </dgm:pt>
    <dgm:pt modelId="{6A0D9F4A-AD7C-4440-B400-0643F7EC5AFC}">
      <dgm:prSet phldrT="[Text]" custT="1"/>
      <dgm:spPr/>
      <dgm:t>
        <a:bodyPr/>
        <a:lstStyle/>
        <a:p>
          <a:r>
            <a:rPr lang="en-US" sz="1400" dirty="0" smtClean="0"/>
            <a:t>In-course Affordances</a:t>
          </a:r>
          <a:endParaRPr lang="en-US" sz="1400" dirty="0"/>
        </a:p>
      </dgm:t>
    </dgm:pt>
    <dgm:pt modelId="{FB4DF213-8F6B-2443-BF45-C7EF4F68A495}" type="parTrans" cxnId="{093D9E0F-5A3B-124D-B11B-F63EA8ABEFE8}">
      <dgm:prSet/>
      <dgm:spPr/>
      <dgm:t>
        <a:bodyPr/>
        <a:lstStyle/>
        <a:p>
          <a:endParaRPr lang="en-US"/>
        </a:p>
      </dgm:t>
    </dgm:pt>
    <dgm:pt modelId="{A30CE4B8-AB4D-D942-B977-1EF780756B68}" type="sibTrans" cxnId="{093D9E0F-5A3B-124D-B11B-F63EA8ABEFE8}">
      <dgm:prSet/>
      <dgm:spPr/>
      <dgm:t>
        <a:bodyPr/>
        <a:lstStyle/>
        <a:p>
          <a:endParaRPr lang="en-US"/>
        </a:p>
      </dgm:t>
    </dgm:pt>
    <dgm:pt modelId="{715291D1-8E37-C742-9255-D2408165703A}">
      <dgm:prSet phldrT="[Text]" custT="1"/>
      <dgm:spPr/>
      <dgm:t>
        <a:bodyPr/>
        <a:lstStyle/>
        <a:p>
          <a:r>
            <a:rPr lang="en-US" sz="1400" dirty="0" smtClean="0"/>
            <a:t>Team-based Development</a:t>
          </a:r>
        </a:p>
      </dgm:t>
    </dgm:pt>
    <dgm:pt modelId="{8327549C-DC22-964F-9240-1C78CF1233D4}" type="parTrans" cxnId="{C201A1A7-0D9E-444E-9A65-DE76D5999725}">
      <dgm:prSet/>
      <dgm:spPr/>
      <dgm:t>
        <a:bodyPr/>
        <a:lstStyle/>
        <a:p>
          <a:endParaRPr lang="en-US"/>
        </a:p>
      </dgm:t>
    </dgm:pt>
    <dgm:pt modelId="{0CAD5F47-5DD9-B642-9B22-BFF8C4C75A0A}" type="sibTrans" cxnId="{C201A1A7-0D9E-444E-9A65-DE76D5999725}">
      <dgm:prSet/>
      <dgm:spPr/>
      <dgm:t>
        <a:bodyPr/>
        <a:lstStyle/>
        <a:p>
          <a:endParaRPr lang="en-US"/>
        </a:p>
      </dgm:t>
    </dgm:pt>
    <dgm:pt modelId="{53F74528-F804-0E43-B388-2E4AF1CA6B82}">
      <dgm:prSet phldrT="[Text]" custT="1"/>
      <dgm:spPr/>
      <dgm:t>
        <a:bodyPr/>
        <a:lstStyle/>
        <a:p>
          <a:r>
            <a:rPr lang="en-US" sz="1400" dirty="0" smtClean="0"/>
            <a:t>Communities of Research and Use</a:t>
          </a:r>
        </a:p>
      </dgm:t>
    </dgm:pt>
    <dgm:pt modelId="{B97D43F7-BF59-2540-B041-C9A604062284}" type="parTrans" cxnId="{19168D78-6D60-EE4A-B2F7-412F1A5EC43E}">
      <dgm:prSet/>
      <dgm:spPr/>
      <dgm:t>
        <a:bodyPr/>
        <a:lstStyle/>
        <a:p>
          <a:endParaRPr lang="en-US"/>
        </a:p>
      </dgm:t>
    </dgm:pt>
    <dgm:pt modelId="{20AA12CE-B605-F74F-8762-6FF1361D43E5}" type="sibTrans" cxnId="{19168D78-6D60-EE4A-B2F7-412F1A5EC43E}">
      <dgm:prSet/>
      <dgm:spPr/>
      <dgm:t>
        <a:bodyPr/>
        <a:lstStyle/>
        <a:p>
          <a:endParaRPr lang="en-US"/>
        </a:p>
      </dgm:t>
    </dgm:pt>
    <dgm:pt modelId="{9D56CF65-E9D5-3549-AB6E-AC323138192F}">
      <dgm:prSet phldrT="[Text]" custT="1"/>
      <dgm:spPr/>
      <dgm:t>
        <a:bodyPr/>
        <a:lstStyle/>
        <a:p>
          <a:r>
            <a:rPr lang="en-US" sz="1400" dirty="0" smtClean="0"/>
            <a:t>Capture</a:t>
          </a:r>
          <a:endParaRPr lang="en-US" sz="1400" dirty="0"/>
        </a:p>
      </dgm:t>
    </dgm:pt>
    <dgm:pt modelId="{887D04A2-29CE-5F45-A738-E5FD6A0A1C30}" type="parTrans" cxnId="{B74E86AB-3E00-8345-9A21-E502E4F1965A}">
      <dgm:prSet/>
      <dgm:spPr/>
      <dgm:t>
        <a:bodyPr/>
        <a:lstStyle/>
        <a:p>
          <a:endParaRPr lang="en-US"/>
        </a:p>
      </dgm:t>
    </dgm:pt>
    <dgm:pt modelId="{1521FE00-AECC-2242-BA98-AF2A9D86C371}" type="sibTrans" cxnId="{B74E86AB-3E00-8345-9A21-E502E4F1965A}">
      <dgm:prSet/>
      <dgm:spPr/>
      <dgm:t>
        <a:bodyPr/>
        <a:lstStyle/>
        <a:p>
          <a:endParaRPr lang="en-US"/>
        </a:p>
      </dgm:t>
    </dgm:pt>
    <dgm:pt modelId="{26089ACD-1FBE-D24C-9B56-0111F829B05C}">
      <dgm:prSet phldrT="[Text]" custT="1"/>
      <dgm:spPr/>
      <dgm:t>
        <a:bodyPr/>
        <a:lstStyle/>
        <a:p>
          <a:r>
            <a:rPr lang="en-US" sz="1400" dirty="0" smtClean="0"/>
            <a:t>In-course Use</a:t>
          </a:r>
          <a:endParaRPr lang="en-US" sz="1400" dirty="0"/>
        </a:p>
      </dgm:t>
    </dgm:pt>
    <dgm:pt modelId="{DA998AC9-B9F2-ED4E-BEAA-92D4269D205B}" type="parTrans" cxnId="{3590B5E1-D042-5F4B-B4AC-D8D94619CEB9}">
      <dgm:prSet/>
      <dgm:spPr/>
      <dgm:t>
        <a:bodyPr/>
        <a:lstStyle/>
        <a:p>
          <a:endParaRPr lang="en-US"/>
        </a:p>
      </dgm:t>
    </dgm:pt>
    <dgm:pt modelId="{5A5F34E2-4FFE-FF45-81B7-6D557FDE5EA8}" type="sibTrans" cxnId="{3590B5E1-D042-5F4B-B4AC-D8D94619CEB9}">
      <dgm:prSet/>
      <dgm:spPr/>
      <dgm:t>
        <a:bodyPr/>
        <a:lstStyle/>
        <a:p>
          <a:endParaRPr lang="en-US"/>
        </a:p>
      </dgm:t>
    </dgm:pt>
    <dgm:pt modelId="{100A75BA-E315-EB48-B7FC-B6DD4F8E2527}">
      <dgm:prSet phldrT="[Text]" custT="1"/>
      <dgm:spPr/>
      <dgm:t>
        <a:bodyPr/>
        <a:lstStyle/>
        <a:p>
          <a:r>
            <a:rPr lang="en-US" sz="1400" dirty="0" smtClean="0"/>
            <a:t>Iterative Improvement</a:t>
          </a:r>
          <a:endParaRPr lang="en-US" sz="1400" dirty="0"/>
        </a:p>
      </dgm:t>
    </dgm:pt>
    <dgm:pt modelId="{6F03B1C3-CDCF-4545-AB99-7A60F70B9AF9}" type="parTrans" cxnId="{4D3E9EF1-9735-A94A-A561-CA8952CB05D6}">
      <dgm:prSet/>
      <dgm:spPr/>
      <dgm:t>
        <a:bodyPr/>
        <a:lstStyle/>
        <a:p>
          <a:endParaRPr lang="en-US"/>
        </a:p>
      </dgm:t>
    </dgm:pt>
    <dgm:pt modelId="{539111B8-14E7-2342-BF00-7EA92A365E45}" type="sibTrans" cxnId="{4D3E9EF1-9735-A94A-A561-CA8952CB05D6}">
      <dgm:prSet/>
      <dgm:spPr/>
      <dgm:t>
        <a:bodyPr/>
        <a:lstStyle/>
        <a:p>
          <a:endParaRPr lang="en-US"/>
        </a:p>
      </dgm:t>
    </dgm:pt>
    <dgm:pt modelId="{F4F77609-1691-E544-AA31-60A559F2CC79}">
      <dgm:prSet phldrT="[Text]" custT="1"/>
      <dgm:spPr/>
      <dgm:t>
        <a:bodyPr/>
        <a:lstStyle/>
        <a:p>
          <a:r>
            <a:rPr lang="en-US" sz="1400" dirty="0" smtClean="0"/>
            <a:t>Research</a:t>
          </a:r>
          <a:endParaRPr lang="en-US" sz="1400" dirty="0"/>
        </a:p>
      </dgm:t>
    </dgm:pt>
    <dgm:pt modelId="{D727F400-0DF1-C347-98D4-4CC66F0F7D92}" type="parTrans" cxnId="{D2756698-36B0-174C-A2E4-B7B31F59F8D8}">
      <dgm:prSet/>
      <dgm:spPr/>
      <dgm:t>
        <a:bodyPr/>
        <a:lstStyle/>
        <a:p>
          <a:endParaRPr lang="en-US"/>
        </a:p>
      </dgm:t>
    </dgm:pt>
    <dgm:pt modelId="{E4BB1948-E80B-0242-808D-0129E3C548C0}" type="sibTrans" cxnId="{D2756698-36B0-174C-A2E4-B7B31F59F8D8}">
      <dgm:prSet/>
      <dgm:spPr/>
      <dgm:t>
        <a:bodyPr/>
        <a:lstStyle/>
        <a:p>
          <a:endParaRPr lang="en-US"/>
        </a:p>
      </dgm:t>
    </dgm:pt>
    <dgm:pt modelId="{0CC088D4-0799-A342-B9D5-80168D02C21F}" type="pres">
      <dgm:prSet presAssocID="{7F2AB17E-377B-184D-A89A-3F7646382CE4}" presName="Name0" presStyleCnt="0">
        <dgm:presLayoutVars>
          <dgm:dir/>
          <dgm:animLvl val="lvl"/>
          <dgm:resizeHandles val="exact"/>
        </dgm:presLayoutVars>
      </dgm:prSet>
      <dgm:spPr/>
      <dgm:t>
        <a:bodyPr/>
        <a:lstStyle/>
        <a:p>
          <a:endParaRPr lang="en-US"/>
        </a:p>
      </dgm:t>
    </dgm:pt>
    <dgm:pt modelId="{5AD2A265-5875-2C4F-B339-F8B06D01693B}" type="pres">
      <dgm:prSet presAssocID="{561B9379-3D37-024F-91AB-6296ED745AE8}" presName="linNode" presStyleCnt="0"/>
      <dgm:spPr/>
    </dgm:pt>
    <dgm:pt modelId="{221A62B3-812C-274F-BEDD-033A792A74DD}" type="pres">
      <dgm:prSet presAssocID="{561B9379-3D37-024F-91AB-6296ED745AE8}" presName="parentText" presStyleLbl="node1" presStyleIdx="0" presStyleCnt="4">
        <dgm:presLayoutVars>
          <dgm:chMax val="1"/>
          <dgm:bulletEnabled val="1"/>
        </dgm:presLayoutVars>
      </dgm:prSet>
      <dgm:spPr/>
      <dgm:t>
        <a:bodyPr/>
        <a:lstStyle/>
        <a:p>
          <a:endParaRPr lang="en-US"/>
        </a:p>
      </dgm:t>
    </dgm:pt>
    <dgm:pt modelId="{10708A9B-29FE-0E4E-90D0-44B2D9753C79}" type="pres">
      <dgm:prSet presAssocID="{561B9379-3D37-024F-91AB-6296ED745AE8}" presName="descendantText" presStyleLbl="alignAccFollowNode1" presStyleIdx="0" presStyleCnt="4">
        <dgm:presLayoutVars>
          <dgm:bulletEnabled val="1"/>
        </dgm:presLayoutVars>
      </dgm:prSet>
      <dgm:spPr/>
      <dgm:t>
        <a:bodyPr/>
        <a:lstStyle/>
        <a:p>
          <a:endParaRPr lang="en-US"/>
        </a:p>
      </dgm:t>
    </dgm:pt>
    <dgm:pt modelId="{8DE2CA6D-18AE-1046-B513-0BF4B02BF876}" type="pres">
      <dgm:prSet presAssocID="{8D039549-239C-6540-99CA-809CF4DE0243}" presName="sp" presStyleCnt="0"/>
      <dgm:spPr/>
    </dgm:pt>
    <dgm:pt modelId="{E9121104-3A70-6242-8978-777E84006C94}" type="pres">
      <dgm:prSet presAssocID="{1E205688-C12E-A84B-BBDB-E2D9A1DD5395}" presName="linNode" presStyleCnt="0"/>
      <dgm:spPr/>
    </dgm:pt>
    <dgm:pt modelId="{34A9BCD8-6BBF-9949-BB7A-D98316D27E2D}" type="pres">
      <dgm:prSet presAssocID="{1E205688-C12E-A84B-BBDB-E2D9A1DD5395}" presName="parentText" presStyleLbl="node1" presStyleIdx="1" presStyleCnt="4">
        <dgm:presLayoutVars>
          <dgm:chMax val="1"/>
          <dgm:bulletEnabled val="1"/>
        </dgm:presLayoutVars>
      </dgm:prSet>
      <dgm:spPr/>
      <dgm:t>
        <a:bodyPr/>
        <a:lstStyle/>
        <a:p>
          <a:endParaRPr lang="en-US"/>
        </a:p>
      </dgm:t>
    </dgm:pt>
    <dgm:pt modelId="{9571E267-C0D5-9A43-9894-876A0403DFCE}" type="pres">
      <dgm:prSet presAssocID="{1E205688-C12E-A84B-BBDB-E2D9A1DD5395}" presName="descendantText" presStyleLbl="alignAccFollowNode1" presStyleIdx="1" presStyleCnt="4">
        <dgm:presLayoutVars>
          <dgm:bulletEnabled val="1"/>
        </dgm:presLayoutVars>
      </dgm:prSet>
      <dgm:spPr/>
      <dgm:t>
        <a:bodyPr/>
        <a:lstStyle/>
        <a:p>
          <a:endParaRPr lang="en-US"/>
        </a:p>
      </dgm:t>
    </dgm:pt>
    <dgm:pt modelId="{528A19B7-531C-7B4F-A5C2-F4C15CDECA22}" type="pres">
      <dgm:prSet presAssocID="{DF0A70C5-AA49-C349-95E6-C45DD9CC95A5}" presName="sp" presStyleCnt="0"/>
      <dgm:spPr/>
    </dgm:pt>
    <dgm:pt modelId="{00CF7EE6-51A9-CB47-A82A-346A29F8AA81}" type="pres">
      <dgm:prSet presAssocID="{91E20FCD-BBEC-8749-BE71-7727C48B28B4}" presName="linNode" presStyleCnt="0"/>
      <dgm:spPr/>
    </dgm:pt>
    <dgm:pt modelId="{F5AB2E71-B9BF-344E-B1F3-CF9563EF3C7E}" type="pres">
      <dgm:prSet presAssocID="{91E20FCD-BBEC-8749-BE71-7727C48B28B4}" presName="parentText" presStyleLbl="node1" presStyleIdx="2" presStyleCnt="4">
        <dgm:presLayoutVars>
          <dgm:chMax val="1"/>
          <dgm:bulletEnabled val="1"/>
        </dgm:presLayoutVars>
      </dgm:prSet>
      <dgm:spPr/>
      <dgm:t>
        <a:bodyPr/>
        <a:lstStyle/>
        <a:p>
          <a:endParaRPr lang="en-US"/>
        </a:p>
      </dgm:t>
    </dgm:pt>
    <dgm:pt modelId="{E1521107-8259-CB4E-8385-86825711D818}" type="pres">
      <dgm:prSet presAssocID="{91E20FCD-BBEC-8749-BE71-7727C48B28B4}" presName="descendantText" presStyleLbl="alignAccFollowNode1" presStyleIdx="2" presStyleCnt="4">
        <dgm:presLayoutVars>
          <dgm:bulletEnabled val="1"/>
        </dgm:presLayoutVars>
      </dgm:prSet>
      <dgm:spPr/>
      <dgm:t>
        <a:bodyPr/>
        <a:lstStyle/>
        <a:p>
          <a:endParaRPr lang="en-US"/>
        </a:p>
      </dgm:t>
    </dgm:pt>
    <dgm:pt modelId="{C1A6B7E8-42EB-9040-8DF2-D51C659E4526}" type="pres">
      <dgm:prSet presAssocID="{30BEA16C-DD33-7540-B198-D1E68A3DB00F}" presName="sp" presStyleCnt="0"/>
      <dgm:spPr/>
    </dgm:pt>
    <dgm:pt modelId="{3E2241DB-F855-2942-BAEE-954D29579275}" type="pres">
      <dgm:prSet presAssocID="{FFCD0B9E-1CEF-1B48-AD18-86C6E02F4200}" presName="linNode" presStyleCnt="0"/>
      <dgm:spPr/>
    </dgm:pt>
    <dgm:pt modelId="{4358381E-B676-4A4E-8167-C3D525F6971C}" type="pres">
      <dgm:prSet presAssocID="{FFCD0B9E-1CEF-1B48-AD18-86C6E02F4200}" presName="parentText" presStyleLbl="node1" presStyleIdx="3" presStyleCnt="4">
        <dgm:presLayoutVars>
          <dgm:chMax val="1"/>
          <dgm:bulletEnabled val="1"/>
        </dgm:presLayoutVars>
      </dgm:prSet>
      <dgm:spPr/>
      <dgm:t>
        <a:bodyPr/>
        <a:lstStyle/>
        <a:p>
          <a:endParaRPr lang="en-US"/>
        </a:p>
      </dgm:t>
    </dgm:pt>
    <dgm:pt modelId="{ACA8665B-1920-A543-BBB4-93D2E98F86E9}" type="pres">
      <dgm:prSet presAssocID="{FFCD0B9E-1CEF-1B48-AD18-86C6E02F4200}" presName="descendantText" presStyleLbl="alignAccFollowNode1" presStyleIdx="3" presStyleCnt="4">
        <dgm:presLayoutVars>
          <dgm:bulletEnabled val="1"/>
        </dgm:presLayoutVars>
      </dgm:prSet>
      <dgm:spPr/>
      <dgm:t>
        <a:bodyPr/>
        <a:lstStyle/>
        <a:p>
          <a:endParaRPr lang="en-US"/>
        </a:p>
      </dgm:t>
    </dgm:pt>
  </dgm:ptLst>
  <dgm:cxnLst>
    <dgm:cxn modelId="{AA9AE3BC-00A9-4144-A054-184A13333A35}" type="presOf" srcId="{91E20FCD-BBEC-8749-BE71-7727C48B28B4}" destId="{F5AB2E71-B9BF-344E-B1F3-CF9563EF3C7E}" srcOrd="0" destOrd="0" presId="urn:microsoft.com/office/officeart/2005/8/layout/vList5"/>
    <dgm:cxn modelId="{DC275E4F-7FC7-4DD1-88F8-2F10BD8C932F}" type="presOf" srcId="{27FA0A39-14BC-5C4F-8153-73ED0136F3BE}" destId="{10708A9B-29FE-0E4E-90D0-44B2D9753C79}" srcOrd="0" destOrd="0" presId="urn:microsoft.com/office/officeart/2005/8/layout/vList5"/>
    <dgm:cxn modelId="{47250345-442A-834B-8E94-102C35B990D7}" srcId="{7F2AB17E-377B-184D-A89A-3F7646382CE4}" destId="{1E205688-C12E-A84B-BBDB-E2D9A1DD5395}" srcOrd="1" destOrd="0" parTransId="{C64CEAA9-BF8F-8F42-81D2-5ADF7C7EAB16}" sibTransId="{DF0A70C5-AA49-C349-95E6-C45DD9CC95A5}"/>
    <dgm:cxn modelId="{4BE9251C-A32F-5343-929B-A269053D7256}" srcId="{561B9379-3D37-024F-91AB-6296ED745AE8}" destId="{748C8ADD-D367-104F-8BBB-19D3ACFDE9D1}" srcOrd="2" destOrd="0" parTransId="{BF5539AE-A4F4-E745-898C-3D72C2EF1DEE}" sibTransId="{D130EBFB-BBA1-594C-B5DD-EA6AA02F019F}"/>
    <dgm:cxn modelId="{38140E28-56E9-A044-A4E7-A21E0DF995A6}" srcId="{1E205688-C12E-A84B-BBDB-E2D9A1DD5395}" destId="{FB9C6947-EE40-F54F-9A11-2B276994673E}" srcOrd="0" destOrd="0" parTransId="{5CAE68F3-5C41-9A46-A3A4-F2E2A7CB974B}" sibTransId="{B2A60F7E-334B-BB45-A4A9-02549BC4A2A8}"/>
    <dgm:cxn modelId="{C201A1A7-0D9E-444E-9A65-DE76D5999725}" srcId="{91E20FCD-BBEC-8749-BE71-7727C48B28B4}" destId="{715291D1-8E37-C742-9255-D2408165703A}" srcOrd="0" destOrd="0" parTransId="{8327549C-DC22-964F-9240-1C78CF1233D4}" sibTransId="{0CAD5F47-5DD9-B642-9B22-BFF8C4C75A0A}"/>
    <dgm:cxn modelId="{E5B09E9E-B5D1-4CDB-B3A6-CB2437BE473C}" type="presOf" srcId="{26089ACD-1FBE-D24C-9B56-0111F829B05C}" destId="{ACA8665B-1920-A543-BBB4-93D2E98F86E9}" srcOrd="0" destOrd="1" presId="urn:microsoft.com/office/officeart/2005/8/layout/vList5"/>
    <dgm:cxn modelId="{1F44EBC0-FA70-45A1-82A6-DA920F53B952}" type="presOf" srcId="{100A75BA-E315-EB48-B7FC-B6DD4F8E2527}" destId="{ACA8665B-1920-A543-BBB4-93D2E98F86E9}" srcOrd="0" destOrd="2" presId="urn:microsoft.com/office/officeart/2005/8/layout/vList5"/>
    <dgm:cxn modelId="{384A7D40-356E-4F10-A015-6C175741A4B6}" type="presOf" srcId="{F03B725A-0942-7347-A5A0-BBB994079598}" destId="{10708A9B-29FE-0E4E-90D0-44B2D9753C79}" srcOrd="0" destOrd="1" presId="urn:microsoft.com/office/officeart/2005/8/layout/vList5"/>
    <dgm:cxn modelId="{76A6C632-2355-4499-8510-FCD0980CF2DE}" type="presOf" srcId="{53F74528-F804-0E43-B388-2E4AF1CA6B82}" destId="{E1521107-8259-CB4E-8385-86825711D818}" srcOrd="0" destOrd="1" presId="urn:microsoft.com/office/officeart/2005/8/layout/vList5"/>
    <dgm:cxn modelId="{4499D1B1-8BDC-421B-8843-6ACD52BE78DD}" type="presOf" srcId="{FB9C6947-EE40-F54F-9A11-2B276994673E}" destId="{9571E267-C0D5-9A43-9894-876A0403DFCE}" srcOrd="0" destOrd="0" presId="urn:microsoft.com/office/officeart/2005/8/layout/vList5"/>
    <dgm:cxn modelId="{075BAFBA-F138-8E40-A301-F1225EF1238A}" srcId="{561B9379-3D37-024F-91AB-6296ED745AE8}" destId="{F03B725A-0942-7347-A5A0-BBB994079598}" srcOrd="1" destOrd="0" parTransId="{0EE4AE00-A0B2-164D-B7FE-6610F1CEFA65}" sibTransId="{FCFB94B7-CAC8-FC43-842E-1829087AEBF2}"/>
    <dgm:cxn modelId="{88034581-889E-E841-9EDF-1AE2DDCAD51F}" srcId="{7F2AB17E-377B-184D-A89A-3F7646382CE4}" destId="{FFCD0B9E-1CEF-1B48-AD18-86C6E02F4200}" srcOrd="3" destOrd="0" parTransId="{A43A3643-5FF1-484F-A959-AC2877CC82A5}" sibTransId="{7918063A-81C3-8C46-A3C8-BEB67F1EEEEC}"/>
    <dgm:cxn modelId="{F00E0FBF-E3FC-406B-B45D-A619A3379BC0}" type="presOf" srcId="{6A0D9F4A-AD7C-4440-B400-0643F7EC5AFC}" destId="{9571E267-C0D5-9A43-9894-876A0403DFCE}" srcOrd="0" destOrd="1" presId="urn:microsoft.com/office/officeart/2005/8/layout/vList5"/>
    <dgm:cxn modelId="{D322ED25-C5F6-4439-8ED0-BD90CEFBFDC1}" type="presOf" srcId="{1E205688-C12E-A84B-BBDB-E2D9A1DD5395}" destId="{34A9BCD8-6BBF-9949-BB7A-D98316D27E2D}" srcOrd="0" destOrd="0" presId="urn:microsoft.com/office/officeart/2005/8/layout/vList5"/>
    <dgm:cxn modelId="{4D3E9EF1-9735-A94A-A561-CA8952CB05D6}" srcId="{FFCD0B9E-1CEF-1B48-AD18-86C6E02F4200}" destId="{100A75BA-E315-EB48-B7FC-B6DD4F8E2527}" srcOrd="2" destOrd="0" parTransId="{6F03B1C3-CDCF-4545-AB99-7A60F70B9AF9}" sibTransId="{539111B8-14E7-2342-BF00-7EA92A365E45}"/>
    <dgm:cxn modelId="{2C589A68-6C38-2840-8A13-1ECF5B56AD9A}" srcId="{7F2AB17E-377B-184D-A89A-3F7646382CE4}" destId="{91E20FCD-BBEC-8749-BE71-7727C48B28B4}" srcOrd="2" destOrd="0" parTransId="{FBAB0517-38A6-7B4E-B13C-A9B3E7A76785}" sibTransId="{30BEA16C-DD33-7540-B198-D1E68A3DB00F}"/>
    <dgm:cxn modelId="{B74E86AB-3E00-8345-9A21-E502E4F1965A}" srcId="{FFCD0B9E-1CEF-1B48-AD18-86C6E02F4200}" destId="{9D56CF65-E9D5-3549-AB6E-AC323138192F}" srcOrd="0" destOrd="0" parTransId="{887D04A2-29CE-5F45-A738-E5FD6A0A1C30}" sibTransId="{1521FE00-AECC-2242-BA98-AF2A9D86C371}"/>
    <dgm:cxn modelId="{093D9E0F-5A3B-124D-B11B-F63EA8ABEFE8}" srcId="{1E205688-C12E-A84B-BBDB-E2D9A1DD5395}" destId="{6A0D9F4A-AD7C-4440-B400-0643F7EC5AFC}" srcOrd="1" destOrd="0" parTransId="{FB4DF213-8F6B-2443-BF45-C7EF4F68A495}" sibTransId="{A30CE4B8-AB4D-D942-B977-1EF780756B68}"/>
    <dgm:cxn modelId="{8DDE5846-9004-4908-9759-767345640026}" type="presOf" srcId="{561B9379-3D37-024F-91AB-6296ED745AE8}" destId="{221A62B3-812C-274F-BEDD-033A792A74DD}" srcOrd="0" destOrd="0" presId="urn:microsoft.com/office/officeart/2005/8/layout/vList5"/>
    <dgm:cxn modelId="{DA8BC637-E62E-4C36-80FF-EFA813F05D63}" type="presOf" srcId="{9D56CF65-E9D5-3549-AB6E-AC323138192F}" destId="{ACA8665B-1920-A543-BBB4-93D2E98F86E9}" srcOrd="0" destOrd="0" presId="urn:microsoft.com/office/officeart/2005/8/layout/vList5"/>
    <dgm:cxn modelId="{7D752994-44B1-40A5-BBE4-D5D0887A5E86}" type="presOf" srcId="{FFCD0B9E-1CEF-1B48-AD18-86C6E02F4200}" destId="{4358381E-B676-4A4E-8167-C3D525F6971C}" srcOrd="0" destOrd="0" presId="urn:microsoft.com/office/officeart/2005/8/layout/vList5"/>
    <dgm:cxn modelId="{19168D78-6D60-EE4A-B2F7-412F1A5EC43E}" srcId="{91E20FCD-BBEC-8749-BE71-7727C48B28B4}" destId="{53F74528-F804-0E43-B388-2E4AF1CA6B82}" srcOrd="1" destOrd="0" parTransId="{B97D43F7-BF59-2540-B041-C9A604062284}" sibTransId="{20AA12CE-B605-F74F-8762-6FF1361D43E5}"/>
    <dgm:cxn modelId="{80469B6C-3832-4E48-9A38-DA6299DD1A25}" type="presOf" srcId="{7F2AB17E-377B-184D-A89A-3F7646382CE4}" destId="{0CC088D4-0799-A342-B9D5-80168D02C21F}" srcOrd="0" destOrd="0" presId="urn:microsoft.com/office/officeart/2005/8/layout/vList5"/>
    <dgm:cxn modelId="{9EB137CF-99A9-4813-8648-1FD6C0BBF705}" type="presOf" srcId="{748C8ADD-D367-104F-8BBB-19D3ACFDE9D1}" destId="{10708A9B-29FE-0E4E-90D0-44B2D9753C79}" srcOrd="0" destOrd="2" presId="urn:microsoft.com/office/officeart/2005/8/layout/vList5"/>
    <dgm:cxn modelId="{3590B5E1-D042-5F4B-B4AC-D8D94619CEB9}" srcId="{FFCD0B9E-1CEF-1B48-AD18-86C6E02F4200}" destId="{26089ACD-1FBE-D24C-9B56-0111F829B05C}" srcOrd="1" destOrd="0" parTransId="{DA998AC9-B9F2-ED4E-BEAA-92D4269D205B}" sibTransId="{5A5F34E2-4FFE-FF45-81B7-6D557FDE5EA8}"/>
    <dgm:cxn modelId="{06A290BE-0F37-40BF-803D-D051D67C4F71}" type="presOf" srcId="{715291D1-8E37-C742-9255-D2408165703A}" destId="{E1521107-8259-CB4E-8385-86825711D818}" srcOrd="0" destOrd="0" presId="urn:microsoft.com/office/officeart/2005/8/layout/vList5"/>
    <dgm:cxn modelId="{3135C019-86C6-46AE-A196-55E315E72027}" type="presOf" srcId="{F4F77609-1691-E544-AA31-60A559F2CC79}" destId="{ACA8665B-1920-A543-BBB4-93D2E98F86E9}" srcOrd="0" destOrd="3" presId="urn:microsoft.com/office/officeart/2005/8/layout/vList5"/>
    <dgm:cxn modelId="{D2756698-36B0-174C-A2E4-B7B31F59F8D8}" srcId="{FFCD0B9E-1CEF-1B48-AD18-86C6E02F4200}" destId="{F4F77609-1691-E544-AA31-60A559F2CC79}" srcOrd="3" destOrd="0" parTransId="{D727F400-0DF1-C347-98D4-4CC66F0F7D92}" sibTransId="{E4BB1948-E80B-0242-808D-0129E3C548C0}"/>
    <dgm:cxn modelId="{79C61E27-4388-8841-9687-F98D4837EA8A}" srcId="{561B9379-3D37-024F-91AB-6296ED745AE8}" destId="{27FA0A39-14BC-5C4F-8153-73ED0136F3BE}" srcOrd="0" destOrd="0" parTransId="{7CB6EF17-8570-4543-83E4-1A9316B3367D}" sibTransId="{70E3ADB1-5F4D-6943-BB0F-CA9708955ADB}"/>
    <dgm:cxn modelId="{130F5B45-CC39-A941-868A-092F11796885}" srcId="{7F2AB17E-377B-184D-A89A-3F7646382CE4}" destId="{561B9379-3D37-024F-91AB-6296ED745AE8}" srcOrd="0" destOrd="0" parTransId="{404287E2-AFD6-5240-8CAD-B1AC7E2F4032}" sibTransId="{8D039549-239C-6540-99CA-809CF4DE0243}"/>
    <dgm:cxn modelId="{2B94DB2E-1054-4E07-878A-2EF6C514B2BF}" type="presParOf" srcId="{0CC088D4-0799-A342-B9D5-80168D02C21F}" destId="{5AD2A265-5875-2C4F-B339-F8B06D01693B}" srcOrd="0" destOrd="0" presId="urn:microsoft.com/office/officeart/2005/8/layout/vList5"/>
    <dgm:cxn modelId="{3748C28F-A8F3-495C-A0A1-BC4B2A69D367}" type="presParOf" srcId="{5AD2A265-5875-2C4F-B339-F8B06D01693B}" destId="{221A62B3-812C-274F-BEDD-033A792A74DD}" srcOrd="0" destOrd="0" presId="urn:microsoft.com/office/officeart/2005/8/layout/vList5"/>
    <dgm:cxn modelId="{C3F75E3F-DC00-46A7-B8E6-1BDA5E856A09}" type="presParOf" srcId="{5AD2A265-5875-2C4F-B339-F8B06D01693B}" destId="{10708A9B-29FE-0E4E-90D0-44B2D9753C79}" srcOrd="1" destOrd="0" presId="urn:microsoft.com/office/officeart/2005/8/layout/vList5"/>
    <dgm:cxn modelId="{A5A5E62C-AFA6-49F1-8B6E-2AAB3BF56381}" type="presParOf" srcId="{0CC088D4-0799-A342-B9D5-80168D02C21F}" destId="{8DE2CA6D-18AE-1046-B513-0BF4B02BF876}" srcOrd="1" destOrd="0" presId="urn:microsoft.com/office/officeart/2005/8/layout/vList5"/>
    <dgm:cxn modelId="{D9A89AD9-3D8B-4787-9BC5-54E1EF0D0EB0}" type="presParOf" srcId="{0CC088D4-0799-A342-B9D5-80168D02C21F}" destId="{E9121104-3A70-6242-8978-777E84006C94}" srcOrd="2" destOrd="0" presId="urn:microsoft.com/office/officeart/2005/8/layout/vList5"/>
    <dgm:cxn modelId="{8AA77795-BDCE-438F-A161-3118B385BD3C}" type="presParOf" srcId="{E9121104-3A70-6242-8978-777E84006C94}" destId="{34A9BCD8-6BBF-9949-BB7A-D98316D27E2D}" srcOrd="0" destOrd="0" presId="urn:microsoft.com/office/officeart/2005/8/layout/vList5"/>
    <dgm:cxn modelId="{FFD32CE9-CE2F-4179-957F-719A5C2A4B58}" type="presParOf" srcId="{E9121104-3A70-6242-8978-777E84006C94}" destId="{9571E267-C0D5-9A43-9894-876A0403DFCE}" srcOrd="1" destOrd="0" presId="urn:microsoft.com/office/officeart/2005/8/layout/vList5"/>
    <dgm:cxn modelId="{4A147877-AF16-459B-A2D7-302AF1D1E527}" type="presParOf" srcId="{0CC088D4-0799-A342-B9D5-80168D02C21F}" destId="{528A19B7-531C-7B4F-A5C2-F4C15CDECA22}" srcOrd="3" destOrd="0" presId="urn:microsoft.com/office/officeart/2005/8/layout/vList5"/>
    <dgm:cxn modelId="{2118FB42-47B6-49EA-AE60-6904AD529105}" type="presParOf" srcId="{0CC088D4-0799-A342-B9D5-80168D02C21F}" destId="{00CF7EE6-51A9-CB47-A82A-346A29F8AA81}" srcOrd="4" destOrd="0" presId="urn:microsoft.com/office/officeart/2005/8/layout/vList5"/>
    <dgm:cxn modelId="{B4392A69-A839-406D-AFA4-BA72D0DB3667}" type="presParOf" srcId="{00CF7EE6-51A9-CB47-A82A-346A29F8AA81}" destId="{F5AB2E71-B9BF-344E-B1F3-CF9563EF3C7E}" srcOrd="0" destOrd="0" presId="urn:microsoft.com/office/officeart/2005/8/layout/vList5"/>
    <dgm:cxn modelId="{98516742-D3CC-4585-8083-6C939D691D20}" type="presParOf" srcId="{00CF7EE6-51A9-CB47-A82A-346A29F8AA81}" destId="{E1521107-8259-CB4E-8385-86825711D818}" srcOrd="1" destOrd="0" presId="urn:microsoft.com/office/officeart/2005/8/layout/vList5"/>
    <dgm:cxn modelId="{3DDA32D5-C056-407C-9580-507C1F39CE6C}" type="presParOf" srcId="{0CC088D4-0799-A342-B9D5-80168D02C21F}" destId="{C1A6B7E8-42EB-9040-8DF2-D51C659E4526}" srcOrd="5" destOrd="0" presId="urn:microsoft.com/office/officeart/2005/8/layout/vList5"/>
    <dgm:cxn modelId="{D112E060-AC80-47EE-AA11-1DB098BBFBC1}" type="presParOf" srcId="{0CC088D4-0799-A342-B9D5-80168D02C21F}" destId="{3E2241DB-F855-2942-BAEE-954D29579275}" srcOrd="6" destOrd="0" presId="urn:microsoft.com/office/officeart/2005/8/layout/vList5"/>
    <dgm:cxn modelId="{5D52EBC9-54F0-491A-B2D8-2B9B8E1AD893}" type="presParOf" srcId="{3E2241DB-F855-2942-BAEE-954D29579275}" destId="{4358381E-B676-4A4E-8167-C3D525F6971C}" srcOrd="0" destOrd="0" presId="urn:microsoft.com/office/officeart/2005/8/layout/vList5"/>
    <dgm:cxn modelId="{167A3F3E-E429-4979-8925-9C83901F2889}" type="presParOf" srcId="{3E2241DB-F855-2942-BAEE-954D29579275}" destId="{ACA8665B-1920-A543-BBB4-93D2E98F86E9}"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708A9B-29FE-0E4E-90D0-44B2D9753C79}">
      <dsp:nvSpPr>
        <dsp:cNvPr id="0" name=""/>
        <dsp:cNvSpPr/>
      </dsp:nvSpPr>
      <dsp:spPr>
        <a:xfrm rot="5400000">
          <a:off x="3025514" y="-1070324"/>
          <a:ext cx="900950" cy="3271520"/>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Science of Learning</a:t>
          </a:r>
          <a:endParaRPr lang="en-US" sz="1400" kern="1200" dirty="0"/>
        </a:p>
        <a:p>
          <a:pPr marL="114300" lvl="1" indent="-114300" algn="l" defTabSz="622300">
            <a:lnSpc>
              <a:spcPct val="90000"/>
            </a:lnSpc>
            <a:spcBef>
              <a:spcPct val="0"/>
            </a:spcBef>
            <a:spcAft>
              <a:spcPct val="15000"/>
            </a:spcAft>
            <a:buChar char="••"/>
          </a:pPr>
          <a:r>
            <a:rPr lang="en-US" sz="1400" kern="1200" dirty="0" smtClean="0"/>
            <a:t>Evaluation</a:t>
          </a:r>
          <a:endParaRPr lang="en-US" sz="1400" kern="1200" dirty="0"/>
        </a:p>
        <a:p>
          <a:pPr marL="114300" lvl="1" indent="-114300" algn="l" defTabSz="622300">
            <a:lnSpc>
              <a:spcPct val="90000"/>
            </a:lnSpc>
            <a:spcBef>
              <a:spcPct val="0"/>
            </a:spcBef>
            <a:spcAft>
              <a:spcPct val="15000"/>
            </a:spcAft>
            <a:buChar char="••"/>
          </a:pPr>
          <a:r>
            <a:rPr lang="en-US" sz="1400" kern="1200" dirty="0" smtClean="0"/>
            <a:t>Improvement</a:t>
          </a:r>
          <a:endParaRPr lang="en-US" sz="1400" kern="1200" dirty="0"/>
        </a:p>
      </dsp:txBody>
      <dsp:txXfrm rot="5400000">
        <a:off x="3025514" y="-1070324"/>
        <a:ext cx="900950" cy="3271520"/>
      </dsp:txXfrm>
    </dsp:sp>
    <dsp:sp modelId="{221A62B3-812C-274F-BEDD-033A792A74DD}">
      <dsp:nvSpPr>
        <dsp:cNvPr id="0" name=""/>
        <dsp:cNvSpPr/>
      </dsp:nvSpPr>
      <dsp:spPr>
        <a:xfrm>
          <a:off x="0" y="2341"/>
          <a:ext cx="1840230" cy="1126187"/>
        </a:xfrm>
        <a:prstGeom prst="roundRect">
          <a:avLst/>
        </a:prstGeom>
        <a:gradFill rotWithShape="0">
          <a:gsLst>
            <a:gs pos="0">
              <a:schemeClr val="lt1">
                <a:hueOff val="0"/>
                <a:satOff val="0"/>
                <a:lumOff val="0"/>
                <a:alphaOff val="0"/>
                <a:tint val="43000"/>
                <a:satMod val="165000"/>
              </a:schemeClr>
            </a:gs>
            <a:gs pos="55000">
              <a:schemeClr val="lt1">
                <a:hueOff val="0"/>
                <a:satOff val="0"/>
                <a:lumOff val="0"/>
                <a:alphaOff val="0"/>
                <a:tint val="83000"/>
                <a:satMod val="155000"/>
              </a:schemeClr>
            </a:gs>
            <a:gs pos="100000">
              <a:schemeClr val="l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Science</a:t>
          </a:r>
          <a:endParaRPr lang="en-US" sz="2200" kern="1200" dirty="0"/>
        </a:p>
      </dsp:txBody>
      <dsp:txXfrm>
        <a:off x="0" y="2341"/>
        <a:ext cx="1840230" cy="1126187"/>
      </dsp:txXfrm>
    </dsp:sp>
    <dsp:sp modelId="{9571E267-C0D5-9A43-9894-876A0403DFCE}">
      <dsp:nvSpPr>
        <dsp:cNvPr id="0" name=""/>
        <dsp:cNvSpPr/>
      </dsp:nvSpPr>
      <dsp:spPr>
        <a:xfrm rot="5400000">
          <a:off x="3025514" y="112172"/>
          <a:ext cx="900950" cy="3271520"/>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Platform</a:t>
          </a:r>
          <a:endParaRPr lang="en-US" sz="1400" kern="1200" dirty="0"/>
        </a:p>
        <a:p>
          <a:pPr marL="114300" lvl="1" indent="-114300" algn="l" defTabSz="622300">
            <a:lnSpc>
              <a:spcPct val="90000"/>
            </a:lnSpc>
            <a:spcBef>
              <a:spcPct val="0"/>
            </a:spcBef>
            <a:spcAft>
              <a:spcPct val="15000"/>
            </a:spcAft>
            <a:buChar char="••"/>
          </a:pPr>
          <a:r>
            <a:rPr lang="en-US" sz="1400" kern="1200" dirty="0" smtClean="0"/>
            <a:t>In-course Affordances</a:t>
          </a:r>
          <a:endParaRPr lang="en-US" sz="1400" kern="1200" dirty="0"/>
        </a:p>
      </dsp:txBody>
      <dsp:txXfrm rot="5400000">
        <a:off x="3025514" y="112172"/>
        <a:ext cx="900950" cy="3271520"/>
      </dsp:txXfrm>
    </dsp:sp>
    <dsp:sp modelId="{34A9BCD8-6BBF-9949-BB7A-D98316D27E2D}">
      <dsp:nvSpPr>
        <dsp:cNvPr id="0" name=""/>
        <dsp:cNvSpPr/>
      </dsp:nvSpPr>
      <dsp:spPr>
        <a:xfrm>
          <a:off x="0" y="1184838"/>
          <a:ext cx="1840230" cy="1126187"/>
        </a:xfrm>
        <a:prstGeom prst="roundRect">
          <a:avLst/>
        </a:prstGeom>
        <a:gradFill rotWithShape="0">
          <a:gsLst>
            <a:gs pos="0">
              <a:schemeClr val="lt1">
                <a:hueOff val="0"/>
                <a:satOff val="0"/>
                <a:lumOff val="0"/>
                <a:alphaOff val="0"/>
                <a:tint val="43000"/>
                <a:satMod val="165000"/>
              </a:schemeClr>
            </a:gs>
            <a:gs pos="55000">
              <a:schemeClr val="lt1">
                <a:hueOff val="0"/>
                <a:satOff val="0"/>
                <a:lumOff val="0"/>
                <a:alphaOff val="0"/>
                <a:tint val="83000"/>
                <a:satMod val="155000"/>
              </a:schemeClr>
            </a:gs>
            <a:gs pos="100000">
              <a:schemeClr val="l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Technology</a:t>
          </a:r>
          <a:endParaRPr lang="en-US" sz="2200" kern="1200" dirty="0"/>
        </a:p>
      </dsp:txBody>
      <dsp:txXfrm>
        <a:off x="0" y="1184838"/>
        <a:ext cx="1840230" cy="1126187"/>
      </dsp:txXfrm>
    </dsp:sp>
    <dsp:sp modelId="{E1521107-8259-CB4E-8385-86825711D818}">
      <dsp:nvSpPr>
        <dsp:cNvPr id="0" name=""/>
        <dsp:cNvSpPr/>
      </dsp:nvSpPr>
      <dsp:spPr>
        <a:xfrm rot="5400000">
          <a:off x="3025514" y="1294670"/>
          <a:ext cx="900950" cy="3271520"/>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Team-based Development</a:t>
          </a:r>
        </a:p>
        <a:p>
          <a:pPr marL="114300" lvl="1" indent="-114300" algn="l" defTabSz="622300">
            <a:lnSpc>
              <a:spcPct val="90000"/>
            </a:lnSpc>
            <a:spcBef>
              <a:spcPct val="0"/>
            </a:spcBef>
            <a:spcAft>
              <a:spcPct val="15000"/>
            </a:spcAft>
            <a:buChar char="••"/>
          </a:pPr>
          <a:r>
            <a:rPr lang="en-US" sz="1400" kern="1200" dirty="0" smtClean="0"/>
            <a:t>Communities of Research and Use</a:t>
          </a:r>
        </a:p>
      </dsp:txBody>
      <dsp:txXfrm rot="5400000">
        <a:off x="3025514" y="1294670"/>
        <a:ext cx="900950" cy="3271520"/>
      </dsp:txXfrm>
    </dsp:sp>
    <dsp:sp modelId="{F5AB2E71-B9BF-344E-B1F3-CF9563EF3C7E}">
      <dsp:nvSpPr>
        <dsp:cNvPr id="0" name=""/>
        <dsp:cNvSpPr/>
      </dsp:nvSpPr>
      <dsp:spPr>
        <a:xfrm>
          <a:off x="0" y="2367336"/>
          <a:ext cx="1840230" cy="1126187"/>
        </a:xfrm>
        <a:prstGeom prst="roundRect">
          <a:avLst/>
        </a:prstGeom>
        <a:gradFill rotWithShape="0">
          <a:gsLst>
            <a:gs pos="0">
              <a:schemeClr val="lt1">
                <a:hueOff val="0"/>
                <a:satOff val="0"/>
                <a:lumOff val="0"/>
                <a:alphaOff val="0"/>
                <a:tint val="43000"/>
                <a:satMod val="165000"/>
              </a:schemeClr>
            </a:gs>
            <a:gs pos="55000">
              <a:schemeClr val="lt1">
                <a:hueOff val="0"/>
                <a:satOff val="0"/>
                <a:lumOff val="0"/>
                <a:alphaOff val="0"/>
                <a:tint val="83000"/>
                <a:satMod val="155000"/>
              </a:schemeClr>
            </a:gs>
            <a:gs pos="100000">
              <a:schemeClr val="l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Teams</a:t>
          </a:r>
        </a:p>
      </dsp:txBody>
      <dsp:txXfrm>
        <a:off x="0" y="2367336"/>
        <a:ext cx="1840230" cy="1126187"/>
      </dsp:txXfrm>
    </dsp:sp>
    <dsp:sp modelId="{ACA8665B-1920-A543-BBB4-93D2E98F86E9}">
      <dsp:nvSpPr>
        <dsp:cNvPr id="0" name=""/>
        <dsp:cNvSpPr/>
      </dsp:nvSpPr>
      <dsp:spPr>
        <a:xfrm rot="5400000">
          <a:off x="3025514" y="2477167"/>
          <a:ext cx="900950" cy="3271520"/>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Capture</a:t>
          </a:r>
          <a:endParaRPr lang="en-US" sz="1400" kern="1200" dirty="0"/>
        </a:p>
        <a:p>
          <a:pPr marL="114300" lvl="1" indent="-114300" algn="l" defTabSz="622300">
            <a:lnSpc>
              <a:spcPct val="90000"/>
            </a:lnSpc>
            <a:spcBef>
              <a:spcPct val="0"/>
            </a:spcBef>
            <a:spcAft>
              <a:spcPct val="15000"/>
            </a:spcAft>
            <a:buChar char="••"/>
          </a:pPr>
          <a:r>
            <a:rPr lang="en-US" sz="1400" kern="1200" dirty="0" smtClean="0"/>
            <a:t>In-course Use</a:t>
          </a:r>
          <a:endParaRPr lang="en-US" sz="1400" kern="1200" dirty="0"/>
        </a:p>
        <a:p>
          <a:pPr marL="114300" lvl="1" indent="-114300" algn="l" defTabSz="622300">
            <a:lnSpc>
              <a:spcPct val="90000"/>
            </a:lnSpc>
            <a:spcBef>
              <a:spcPct val="0"/>
            </a:spcBef>
            <a:spcAft>
              <a:spcPct val="15000"/>
            </a:spcAft>
            <a:buChar char="••"/>
          </a:pPr>
          <a:r>
            <a:rPr lang="en-US" sz="1400" kern="1200" dirty="0" smtClean="0"/>
            <a:t>Iterative Improvement</a:t>
          </a:r>
          <a:endParaRPr lang="en-US" sz="1400" kern="1200" dirty="0"/>
        </a:p>
        <a:p>
          <a:pPr marL="114300" lvl="1" indent="-114300" algn="l" defTabSz="622300">
            <a:lnSpc>
              <a:spcPct val="90000"/>
            </a:lnSpc>
            <a:spcBef>
              <a:spcPct val="0"/>
            </a:spcBef>
            <a:spcAft>
              <a:spcPct val="15000"/>
            </a:spcAft>
            <a:buChar char="••"/>
          </a:pPr>
          <a:r>
            <a:rPr lang="en-US" sz="1400" kern="1200" dirty="0" smtClean="0"/>
            <a:t>Research</a:t>
          </a:r>
          <a:endParaRPr lang="en-US" sz="1400" kern="1200" dirty="0"/>
        </a:p>
      </dsp:txBody>
      <dsp:txXfrm rot="5400000">
        <a:off x="3025514" y="2477167"/>
        <a:ext cx="900950" cy="3271520"/>
      </dsp:txXfrm>
    </dsp:sp>
    <dsp:sp modelId="{4358381E-B676-4A4E-8167-C3D525F6971C}">
      <dsp:nvSpPr>
        <dsp:cNvPr id="0" name=""/>
        <dsp:cNvSpPr/>
      </dsp:nvSpPr>
      <dsp:spPr>
        <a:xfrm>
          <a:off x="0" y="3549833"/>
          <a:ext cx="1840230" cy="1126187"/>
        </a:xfrm>
        <a:prstGeom prst="roundRect">
          <a:avLst/>
        </a:prstGeom>
        <a:gradFill rotWithShape="0">
          <a:gsLst>
            <a:gs pos="0">
              <a:schemeClr val="lt1">
                <a:hueOff val="0"/>
                <a:satOff val="0"/>
                <a:lumOff val="0"/>
                <a:alphaOff val="0"/>
                <a:tint val="43000"/>
                <a:satMod val="165000"/>
              </a:schemeClr>
            </a:gs>
            <a:gs pos="55000">
              <a:schemeClr val="lt1">
                <a:hueOff val="0"/>
                <a:satOff val="0"/>
                <a:lumOff val="0"/>
                <a:alphaOff val="0"/>
                <a:tint val="83000"/>
                <a:satMod val="155000"/>
              </a:schemeClr>
            </a:gs>
            <a:gs pos="100000">
              <a:schemeClr val="l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Data</a:t>
          </a:r>
          <a:endParaRPr lang="en-US" sz="2200" kern="1200" dirty="0"/>
        </a:p>
      </dsp:txBody>
      <dsp:txXfrm>
        <a:off x="0" y="3549833"/>
        <a:ext cx="1840230" cy="112618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3810D-D027-4872-8808-1FD831AA2218}" type="datetimeFigureOut">
              <a:rPr lang="en-US" smtClean="0"/>
              <a:pPr/>
              <a:t>9/12/2012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3F9704-019C-4253-9FA3-8FC53D286C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94CC212-8A82-4CCD-A528-A22481C9756D}" type="slidenum">
              <a:rPr lang="en-US" smtClean="0"/>
              <a:pPr/>
              <a:t>6</a:t>
            </a:fld>
            <a:endParaRPr lang="en-US" smtClean="0"/>
          </a:p>
        </p:txBody>
      </p:sp>
      <p:sp>
        <p:nvSpPr>
          <p:cNvPr id="215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ts val="1400"/>
              </a:lnSpc>
              <a:spcBef>
                <a:spcPct val="0"/>
              </a:spcBef>
              <a:spcAft>
                <a:spcPts val="200"/>
              </a:spcAft>
              <a:tabLst>
                <a:tab pos="0" algn="l"/>
                <a:tab pos="914400" algn="l"/>
                <a:tab pos="1828800" algn="l"/>
                <a:tab pos="2743200" algn="l"/>
                <a:tab pos="3657600" algn="l"/>
                <a:tab pos="4572000" algn="l"/>
              </a:tabLst>
            </a:pPr>
            <a:r>
              <a:rPr lang="en-US" smtClean="0">
                <a:solidFill>
                  <a:srgbClr val="000000"/>
                </a:solidFill>
                <a:latin typeface="Times" charset="0"/>
              </a:rPr>
              <a:t>In many cases, problems in a course arise when there is a disconnect between these two.  </a:t>
            </a: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16</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6F8E47-8578-479E-9D85-7495C011A860}"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Provide learners with choice. Apply a variety of enhancement options including multimedia glossaries to support technical vocabulary development, notepads and tagging systems, text-to-speech tools, audio recording features, drawing features, and electronic coaches that can be scripted to provide hints, models, and think-</a:t>
            </a:r>
            <a:r>
              <a:rPr lang="en-US" sz="1200" dirty="0" err="1" smtClean="0"/>
              <a:t>alouds</a:t>
            </a:r>
            <a:r>
              <a:rPr lang="en-US" sz="120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mn-lt"/>
              </a:rPr>
              <a:t>The OLI platform tracks student actions through a course, including: respond to a question, receive feedback, ask for a hint, login, view a page, etc. Projects will receive access to summary reports and raw data.</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mn-lt"/>
            </a:endParaRPr>
          </a:p>
          <a:p>
            <a:r>
              <a:rPr lang="en-US" sz="1200" kern="1200" baseline="0" dirty="0" smtClean="0">
                <a:solidFill>
                  <a:schemeClr val="tx1"/>
                </a:solidFill>
                <a:latin typeface="+mn-lt"/>
                <a:ea typeface="+mn-ea"/>
                <a:cs typeface="+mn-cs"/>
              </a:rPr>
              <a:t>Continuously improve. Identify areas where students succeed and struggle. Use data reports to focus your efforts to refine materials for future students.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Measure effectiveness. Take a scientific approach to course design. Use data to evaluate the impact of the resources you create.</a:t>
            </a:r>
            <a:endParaRPr lang="en-US" sz="1200"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mn-lt"/>
                <a:ea typeface="+mn-ea"/>
                <a:cs typeface="+mn-cs"/>
              </a:rPr>
              <a:t>Contribute to a virtuous cycle. Data improves our understanding of human learning which in turn allows us to build more effective instructional tools and practice. Join OLI and CAST in this community based research activity. </a:t>
            </a:r>
            <a:endParaRPr lang="en-US" sz="1200" dirty="0" smtClean="0">
              <a:latin typeface="+mn-lt"/>
            </a:endParaRPr>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instructor Learning Dashboard provides instructors with a real-time, outcomes centered view of student progress.</a:t>
            </a:r>
          </a:p>
          <a:p>
            <a:endParaRPr lang="en-US" baseline="0" dirty="0" smtClean="0"/>
          </a:p>
          <a:p>
            <a:r>
              <a:rPr lang="en-US" baseline="0" dirty="0" smtClean="0"/>
              <a:t>In a blended mode course, students complete an OLI module as homework.  As they are working the system collects data about their learning.  Instructors access the Learning Dashboard before class.  With a few clicks, the Learning Dashboard allows instructors to see where students are succeeding and where they need support.  For each learning outcome in the module, the Learning Dashboard offers an estimate level of learning for each student.  Grey = students are not practicing, Red = students either need more practice or having difficulty, Orange = students are on their way, and Green = we predict students are able to demonstrate the learning outcome successfully. </a:t>
            </a:r>
          </a:p>
        </p:txBody>
      </p:sp>
      <p:sp>
        <p:nvSpPr>
          <p:cNvPr id="4" name="Slide Number Placeholder 3"/>
          <p:cNvSpPr>
            <a:spLocks noGrp="1"/>
          </p:cNvSpPr>
          <p:nvPr>
            <p:ph type="sldNum" sz="quarter" idx="10"/>
          </p:nvPr>
        </p:nvSpPr>
        <p:spPr/>
        <p:txBody>
          <a:bodyPr/>
          <a:lstStyle/>
          <a:p>
            <a:fld id="{FFEFAFEF-573B-1C46-871C-F67B443ED0FD}" type="slidenum">
              <a:rPr lang="en-US" smtClean="0"/>
              <a:pPr/>
              <a:t>23</a:t>
            </a:fld>
            <a:endParaRPr lang="en-US"/>
          </a:p>
        </p:txBody>
      </p:sp>
    </p:spTree>
    <p:extLst>
      <p:ext uri="{BB962C8B-B14F-4D97-AF65-F5344CB8AC3E}">
        <p14:creationId xmlns="" xmlns:p14="http://schemas.microsoft.com/office/powerpoint/2010/main" val="3602705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u="none" strike="noStrike" kern="1200" dirty="0" smtClean="0">
                <a:solidFill>
                  <a:schemeClr val="tx1"/>
                </a:solidFill>
                <a:latin typeface="+mn-lt"/>
                <a:ea typeface="+mn-ea"/>
                <a:cs typeface="+mn-cs"/>
              </a:rPr>
              <a:t>Platform+ is not a learning management system or content repository for distributing existing resources.</a:t>
            </a:r>
          </a:p>
          <a:p>
            <a:pPr lvl="0"/>
            <a:endParaRPr lang="en-US" sz="1200" u="none" strike="noStrike" kern="1200" dirty="0" smtClean="0">
              <a:solidFill>
                <a:schemeClr val="tx1"/>
              </a:solidFill>
              <a:latin typeface="+mn-lt"/>
              <a:ea typeface="+mn-ea"/>
              <a:cs typeface="+mn-cs"/>
            </a:endParaRPr>
          </a:p>
          <a:p>
            <a:pPr lvl="0"/>
            <a:r>
              <a:rPr lang="en-US" sz="1200" u="none" strike="noStrike" kern="1200" dirty="0" smtClean="0">
                <a:solidFill>
                  <a:schemeClr val="tx1"/>
                </a:solidFill>
                <a:latin typeface="+mn-lt"/>
                <a:ea typeface="+mn-ea"/>
                <a:cs typeface="+mn-cs"/>
              </a:rPr>
              <a:t>It is a hosted solution where students access resources from a shared website. </a:t>
            </a:r>
          </a:p>
          <a:p>
            <a:pPr lvl="0"/>
            <a:endParaRPr lang="en-US" sz="1200" u="none" strike="noStrike" kern="1200" dirty="0" smtClean="0">
              <a:solidFill>
                <a:schemeClr val="tx1"/>
              </a:solidFill>
              <a:latin typeface="+mn-lt"/>
              <a:ea typeface="+mn-ea"/>
              <a:cs typeface="+mn-cs"/>
            </a:endParaRPr>
          </a:p>
          <a:p>
            <a:pPr lvl="0"/>
            <a:r>
              <a:rPr lang="en-US" sz="1200" u="none" strike="noStrike" kern="1200" dirty="0" smtClean="0">
                <a:solidFill>
                  <a:schemeClr val="tx1"/>
                </a:solidFill>
                <a:latin typeface="+mn-lt"/>
                <a:ea typeface="+mn-ea"/>
                <a:cs typeface="+mn-cs"/>
              </a:rPr>
              <a:t>While content is exportable to XML the platform does not produce a content package which can be directly imported into other systems. Instead, Platform+ integrates with your existing learning management system using the Basic LTI standard.</a:t>
            </a:r>
          </a:p>
          <a:p>
            <a:pPr lvl="0"/>
            <a:endParaRPr lang="en-US" sz="1200" u="none" strike="noStrike"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Platform+ does not offer live editing.  While you can update live content to fix errors, it isn’t possible to make large changes on the fly.  This is to provide a consistent student experience to capture evaluation data and provide a stable learning environment.</a:t>
            </a:r>
          </a:p>
          <a:p>
            <a:endParaRPr lang="en-US" sz="1200" kern="1200" dirty="0" smtClean="0">
              <a:solidFill>
                <a:schemeClr val="tx1"/>
              </a:solidFill>
              <a:latin typeface="+mn-lt"/>
              <a:ea typeface="+mn-ea"/>
              <a:cs typeface="+mn-cs"/>
            </a:endParaRPr>
          </a:p>
          <a:p>
            <a:endParaRPr lang="en-US" sz="14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u="none" strike="noStrike" kern="1200" dirty="0" smtClean="0">
                <a:solidFill>
                  <a:schemeClr val="tx1"/>
                </a:solidFill>
                <a:latin typeface="+mn-lt"/>
                <a:ea typeface="+mn-ea"/>
                <a:cs typeface="+mn-cs"/>
              </a:rPr>
              <a:t>Platform+ is not a learning management system or content repository for distributing existing resources.</a:t>
            </a:r>
          </a:p>
          <a:p>
            <a:pPr lvl="0"/>
            <a:endParaRPr lang="en-US" sz="1200" u="none" strike="noStrike" kern="1200" dirty="0" smtClean="0">
              <a:solidFill>
                <a:schemeClr val="tx1"/>
              </a:solidFill>
              <a:latin typeface="+mn-lt"/>
              <a:ea typeface="+mn-ea"/>
              <a:cs typeface="+mn-cs"/>
            </a:endParaRPr>
          </a:p>
          <a:p>
            <a:pPr lvl="0"/>
            <a:r>
              <a:rPr lang="en-US" sz="1200" u="none" strike="noStrike" kern="1200" dirty="0" smtClean="0">
                <a:solidFill>
                  <a:schemeClr val="tx1"/>
                </a:solidFill>
                <a:latin typeface="+mn-lt"/>
                <a:ea typeface="+mn-ea"/>
                <a:cs typeface="+mn-cs"/>
              </a:rPr>
              <a:t>It is a hosted solution where students access resources from a shared website. </a:t>
            </a:r>
          </a:p>
          <a:p>
            <a:pPr lvl="0"/>
            <a:endParaRPr lang="en-US" sz="1200" u="none" strike="noStrike" kern="1200" dirty="0" smtClean="0">
              <a:solidFill>
                <a:schemeClr val="tx1"/>
              </a:solidFill>
              <a:latin typeface="+mn-lt"/>
              <a:ea typeface="+mn-ea"/>
              <a:cs typeface="+mn-cs"/>
            </a:endParaRPr>
          </a:p>
          <a:p>
            <a:pPr lvl="0"/>
            <a:r>
              <a:rPr lang="en-US" sz="1200" u="none" strike="noStrike" kern="1200" dirty="0" smtClean="0">
                <a:solidFill>
                  <a:schemeClr val="tx1"/>
                </a:solidFill>
                <a:latin typeface="+mn-lt"/>
                <a:ea typeface="+mn-ea"/>
                <a:cs typeface="+mn-cs"/>
              </a:rPr>
              <a:t>While content is exportable to XML the platform does not produce a content package which can be directly imported into other systems. Instead, Platform+ integrates with your existing learning management system using the Basic LTI standard.</a:t>
            </a:r>
          </a:p>
          <a:p>
            <a:pPr lvl="0"/>
            <a:endParaRPr lang="en-US" sz="1200" u="none" strike="noStrike"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Platform+ does not offer live editing.  While you can update live content to fix errors, it isn’t possible to make large changes on the fly.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This is to provide a consistent student experience to capture evaluation data and provide a stable learning environment.</a:t>
            </a:r>
          </a:p>
          <a:p>
            <a:endParaRPr lang="en-US" sz="1200" kern="1200" dirty="0" smtClean="0">
              <a:solidFill>
                <a:schemeClr val="tx1"/>
              </a:solidFill>
              <a:latin typeface="+mn-lt"/>
              <a:ea typeface="+mn-ea"/>
              <a:cs typeface="+mn-cs"/>
            </a:endParaRPr>
          </a:p>
          <a:p>
            <a:endParaRPr lang="en-US" sz="14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25</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27</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3BEF74C-D66C-42B6-B8C2-0AD6719F3239}" type="slidenum">
              <a:rPr lang="en-US" smtClean="0"/>
              <a:pPr/>
              <a:t>7</a:t>
            </a:fld>
            <a:endParaRPr lang="en-US" smtClean="0"/>
          </a:p>
        </p:txBody>
      </p:sp>
      <p:sp>
        <p:nvSpPr>
          <p:cNvPr id="28675"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6" name="Rectangle 1027"/>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28</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30</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31</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32</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96680D-6DEE-D349-88B1-B1D9AF097153}" type="slidenum">
              <a:rPr lang="en-US"/>
              <a:pPr>
                <a:defRPr/>
              </a:pPr>
              <a:t>35</a:t>
            </a:fld>
            <a:endParaRPr lang="en-US"/>
          </a:p>
        </p:txBody>
      </p:sp>
      <p:sp>
        <p:nvSpPr>
          <p:cNvPr id="40961" name="Rectangle 1"/>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40962" name="Rectangle 2"/>
          <p:cNvSpPr>
            <a:spLocks noGrp="1" noChangeArrowheads="1"/>
          </p:cNvSpPr>
          <p:nvPr>
            <p:ph type="body" idx="1"/>
          </p:nvPr>
        </p:nvSpPr>
        <p:spPr/>
        <p:txBody>
          <a:bodyPr lIns="0" tIns="0" rIns="0" bIns="0"/>
          <a:lstStyle/>
          <a:p>
            <a:pPr eaLnBrk="1" hangingPunct="1">
              <a:lnSpc>
                <a:spcPct val="95000"/>
              </a:lnSpc>
              <a:spcBef>
                <a:spcPct val="0"/>
              </a:spcBef>
              <a:defRPr/>
            </a:pPr>
            <a:endParaRPr lang="en-US" sz="1600" dirty="0" smtClean="0">
              <a:solidFill>
                <a:srgbClr val="000000"/>
              </a:solidFill>
              <a:latin typeface="Arial"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89D6A26-71BF-42E9-86EA-B83460D25107}" type="slidenum">
              <a:rPr lang="en-US" smtClean="0"/>
              <a:pPr/>
              <a:t>8</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20006CD-34FB-4072-8D57-885BD1050A4F}" type="slidenum">
              <a:rPr lang="en-US" smtClean="0"/>
              <a:pPr/>
              <a:t>9</a:t>
            </a:fld>
            <a:endParaRPr lang="en-US" smtClean="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B9C0CC-C080-4F1F-961D-32496036B377}" type="slidenum">
              <a:rPr lang="en-US" smtClean="0">
                <a:latin typeface="45 Helvetica Light" pitchFamily="-110" charset="0"/>
              </a:rPr>
              <a:pPr/>
              <a:t>10</a:t>
            </a:fld>
            <a:endParaRPr lang="en-US" smtClean="0">
              <a:latin typeface="45 Helvetica Light" pitchFamily="-110"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453AE7-30E8-49DD-BE28-CBB27BF62D52}" type="slidenum">
              <a:rPr lang="en-US" smtClean="0">
                <a:latin typeface="45 Helvetica Light" pitchFamily="-110" charset="0"/>
              </a:rPr>
              <a:pPr/>
              <a:t>11</a:t>
            </a:fld>
            <a:endParaRPr lang="en-US" smtClean="0">
              <a:latin typeface="45 Helvetica Light" pitchFamily="-110"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baseline="0" dirty="0" smtClean="0"/>
              <a:t>Demonstrate the student, instructor, </a:t>
            </a:r>
            <a:r>
              <a:rPr lang="en-US" baseline="0" smtClean="0"/>
              <a:t>developer experiences.</a:t>
            </a:r>
          </a:p>
          <a:p>
            <a:pPr>
              <a:buFont typeface="Arial" charset="0"/>
              <a:buNone/>
            </a:pPr>
            <a:endParaRPr lang="en-US" baseline="0" dirty="0" smtClean="0"/>
          </a:p>
          <a:p>
            <a:pPr>
              <a:buFont typeface="Arial" charset="0"/>
              <a:buNone/>
            </a:pPr>
            <a:r>
              <a:rPr lang="en-US" baseline="0" dirty="0" smtClean="0"/>
              <a:t>OLI courses include:</a:t>
            </a:r>
          </a:p>
          <a:p>
            <a:pPr>
              <a:buFont typeface="Arial" charset="0"/>
              <a:buChar char="•"/>
            </a:pPr>
            <a:r>
              <a:rPr lang="en-US" baseline="0" dirty="0" smtClean="0"/>
              <a:t>Student centered, measureable learning objectives</a:t>
            </a:r>
          </a:p>
          <a:p>
            <a:pPr>
              <a:buFont typeface="Arial" charset="0"/>
              <a:buChar char="•"/>
            </a:pPr>
            <a:r>
              <a:rPr lang="en-US" baseline="0" dirty="0" smtClean="0"/>
              <a:t>Explanation</a:t>
            </a:r>
          </a:p>
          <a:p>
            <a:pPr>
              <a:buFont typeface="Arial" charset="0"/>
              <a:buChar char="•"/>
            </a:pPr>
            <a:r>
              <a:rPr lang="en-US" baseline="0" dirty="0" smtClean="0"/>
              <a:t>Worked examples, simulations, demonstrations</a:t>
            </a:r>
          </a:p>
          <a:p>
            <a:pPr>
              <a:buFont typeface="Arial" charset="0"/>
              <a:buChar char="•"/>
            </a:pPr>
            <a:r>
              <a:rPr lang="en-US" baseline="0" dirty="0" smtClean="0"/>
              <a:t>Learn by doing: frequent opportunities for guided practice, provides immediate feedback, hints and feedback target specific errors and student misconceptions, safe place to learn, students encouraged to keep working until the correct response is reached</a:t>
            </a:r>
          </a:p>
          <a:p>
            <a:pPr>
              <a:buFont typeface="Arial" charset="0"/>
              <a:buChar char="•"/>
            </a:pPr>
            <a:r>
              <a:rPr lang="en-US" baseline="0" dirty="0" smtClean="0"/>
              <a:t>Did I get this: self-check, encourage students to self evaluate and decide if they “got it”, continue to provide immediate contextual feedback, guide students to extra practice if needed</a:t>
            </a:r>
          </a:p>
          <a:p>
            <a:pPr>
              <a:buFont typeface="Arial" charset="0"/>
              <a:buChar char="•"/>
            </a:pPr>
            <a:r>
              <a:rPr lang="en-US" baseline="0" dirty="0" smtClean="0"/>
              <a:t>System collects data on student interactions to enable feedback to the learner, the instructor, and the course designer</a:t>
            </a:r>
            <a:endParaRPr lang="en-US" dirty="0"/>
          </a:p>
        </p:txBody>
      </p:sp>
      <p:sp>
        <p:nvSpPr>
          <p:cNvPr id="4" name="Slide Number Placeholder 3"/>
          <p:cNvSpPr>
            <a:spLocks noGrp="1"/>
          </p:cNvSpPr>
          <p:nvPr>
            <p:ph type="sldNum" sz="quarter" idx="10"/>
          </p:nvPr>
        </p:nvSpPr>
        <p:spPr/>
        <p:txBody>
          <a:bodyPr/>
          <a:lstStyle/>
          <a:p>
            <a:fld id="{38A1F01C-8668-4323-A203-70D955EE92FF}"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5299" name="Rectangle 2"/>
          <p:cNvSpPr>
            <a:spLocks noGrp="1" noChangeArrowheads="1"/>
          </p:cNvSpPr>
          <p:nvPr>
            <p:ph type="body" idx="1"/>
          </p:nvPr>
        </p:nvSpPr>
        <p:spPr bwMode="auto">
          <a:noFill/>
        </p:spPr>
        <p:txBody>
          <a:bodyPr/>
          <a:lstStyle/>
          <a:p>
            <a:r>
              <a:rPr lang="en-US" smtClean="0">
                <a:ea typeface="ＭＳ Ｐゴシック" pitchFamily="-112" charset="-128"/>
              </a:rPr>
              <a:t>OLI will offer three tiers of support to grantees: </a:t>
            </a:r>
          </a:p>
          <a:p>
            <a:pPr lvl="1"/>
            <a:r>
              <a:rPr lang="en-US" smtClean="0">
                <a:ea typeface="ＭＳ Ｐゴシック" pitchFamily="-112" charset="-128"/>
              </a:rPr>
              <a:t>Information and support on effective course design and evaluation.</a:t>
            </a:r>
          </a:p>
          <a:p>
            <a:pPr lvl="1"/>
            <a:r>
              <a:rPr lang="en-US" smtClean="0">
                <a:ea typeface="ＭＳ Ｐゴシック" pitchFamily="-112" charset="-128"/>
              </a:rPr>
              <a:t>Course delivery and data capture for 25 grantees via out </a:t>
            </a:r>
            <a:r>
              <a:rPr lang="en-US" b="1" smtClean="0">
                <a:ea typeface="ＭＳ Ｐゴシック" pitchFamily="-112" charset="-128"/>
              </a:rPr>
              <a:t>Platform+</a:t>
            </a:r>
            <a:r>
              <a:rPr lang="en-US" smtClean="0">
                <a:ea typeface="ＭＳ Ｐゴシック" pitchFamily="-112" charset="-128"/>
              </a:rPr>
              <a:t> program.</a:t>
            </a:r>
          </a:p>
          <a:p>
            <a:pPr lvl="1"/>
            <a:r>
              <a:rPr lang="en-US" smtClean="0">
                <a:ea typeface="ＭＳ Ｐゴシック" pitchFamily="-112" charset="-128"/>
              </a:rPr>
              <a:t>Three teams of grantees will be selected to participate with OLI in full </a:t>
            </a:r>
            <a:r>
              <a:rPr lang="en-US" b="1" smtClean="0">
                <a:ea typeface="ＭＳ Ｐゴシック" pitchFamily="-112" charset="-128"/>
              </a:rPr>
              <a:t>Co-development </a:t>
            </a:r>
            <a:r>
              <a:rPr lang="en-US" smtClean="0">
                <a:ea typeface="ＭＳ Ｐゴシック" pitchFamily="-112" charset="-128"/>
              </a:rPr>
              <a:t>efforts.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Platform+ is best suited for new course development projects wishing to take a learner centered approach, aligning outcomes to practice, capturing data, and using that data to evaluate effectiveness.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15</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49530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379071" y="1219200"/>
            <a:ext cx="7536329" cy="1470025"/>
          </a:xfrm>
        </p:spPr>
        <p:txBody>
          <a:bodyPr lIns="0" anchor="b">
            <a:normAutofit/>
          </a:bodyPr>
          <a:lstStyle>
            <a:lvl1pPr>
              <a:defRPr sz="4400" baseline="0">
                <a:solidFill>
                  <a:schemeClr val="bg1"/>
                </a:solidFill>
              </a:defRPr>
            </a:lvl1pPr>
          </a:lstStyle>
          <a:p>
            <a:r>
              <a:rPr kumimoji="0" lang="en-US" dirty="0" smtClean="0"/>
              <a:t>Data for Learning Design</a:t>
            </a:r>
            <a:endParaRPr kumimoji="0" lang="en-US" dirty="0"/>
          </a:p>
        </p:txBody>
      </p:sp>
      <p:sp>
        <p:nvSpPr>
          <p:cNvPr id="9" name="Subtitle 8"/>
          <p:cNvSpPr>
            <a:spLocks noGrp="1"/>
          </p:cNvSpPr>
          <p:nvPr>
            <p:ph type="subTitle" idx="1" hasCustomPrompt="1"/>
          </p:nvPr>
        </p:nvSpPr>
        <p:spPr>
          <a:xfrm>
            <a:off x="1447800" y="3276600"/>
            <a:ext cx="3962400" cy="381000"/>
          </a:xfrm>
          <a:ln>
            <a:noFill/>
          </a:ln>
        </p:spPr>
        <p:txBody>
          <a:bodyPr lIns="0"/>
          <a:lstStyle>
            <a:lvl1pPr marL="64008" indent="0" algn="l">
              <a:buNone/>
              <a:defRPr sz="2100" b="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John </a:t>
            </a:r>
            <a:r>
              <a:rPr kumimoji="0" lang="en-US" dirty="0" err="1" smtClean="0"/>
              <a:t>Rinderle</a:t>
            </a:r>
            <a:endParaRPr kumimoji="0" lang="en-US" dirty="0" smtClean="0"/>
          </a:p>
        </p:txBody>
      </p:sp>
      <p:sp>
        <p:nvSpPr>
          <p:cNvPr id="20" name="Subtitle 8"/>
          <p:cNvSpPr txBox="1">
            <a:spLocks/>
          </p:cNvSpPr>
          <p:nvPr userDrawn="1"/>
        </p:nvSpPr>
        <p:spPr>
          <a:xfrm>
            <a:off x="6248400" y="6248400"/>
            <a:ext cx="2590800" cy="304800"/>
          </a:xfrm>
          <a:prstGeom prst="rect">
            <a:avLst/>
          </a:prstGeom>
          <a:ln>
            <a:noFill/>
          </a:ln>
        </p:spPr>
        <p:txBody>
          <a:bodyPr vert="horz" lIns="0" tIns="0" rIns="0" bIns="0">
            <a:noAutofit/>
          </a:bodyPr>
          <a:lstStyle>
            <a:lvl1pPr marL="64008" indent="0" algn="l">
              <a:buNone/>
              <a:defRPr sz="240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September 11, 2012</a:t>
            </a: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1" name="Rectangle 20"/>
          <p:cNvSpPr/>
          <p:nvPr userDrawn="1"/>
        </p:nvSpPr>
        <p:spPr>
          <a:xfrm>
            <a:off x="0" y="4953000"/>
            <a:ext cx="91440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9918 ColorWork_RGB_SecondaryCMU.jpg"/>
          <p:cNvPicPr>
            <a:picLocks noChangeAspect="1"/>
          </p:cNvPicPr>
          <p:nvPr userDrawn="1"/>
        </p:nvPicPr>
        <p:blipFill>
          <a:blip r:embed="rId2" cstate="print"/>
          <a:stretch>
            <a:fillRect/>
          </a:stretch>
        </p:blipFill>
        <p:spPr>
          <a:xfrm>
            <a:off x="304800" y="5410200"/>
            <a:ext cx="3505200" cy="1172121"/>
          </a:xfrm>
          <a:prstGeom prst="rect">
            <a:avLst/>
          </a:prstGeom>
        </p:spPr>
      </p:pic>
      <p:sp>
        <p:nvSpPr>
          <p:cNvPr id="10" name="Subtitle 8"/>
          <p:cNvSpPr txBox="1">
            <a:spLocks/>
          </p:cNvSpPr>
          <p:nvPr userDrawn="1"/>
        </p:nvSpPr>
        <p:spPr>
          <a:xfrm>
            <a:off x="1447800" y="3657600"/>
            <a:ext cx="3962400" cy="381000"/>
          </a:xfrm>
          <a:prstGeom prst="rect">
            <a:avLst/>
          </a:prstGeom>
          <a:ln>
            <a:noFill/>
          </a:ln>
        </p:spPr>
        <p:txBody>
          <a:bodyPr vert="horz" lIns="0">
            <a:normAutofit/>
          </a:bodyPr>
          <a:lstStyle>
            <a:lvl1pPr marL="64008" indent="0" algn="l">
              <a:buNone/>
              <a:defRPr sz="2100" b="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Associate Director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54E076-1B18-4EAB-9689-8ABAD989CB96}" type="datetimeFigureOut">
              <a:rPr lang="en-US" smtClean="0"/>
              <a:pPr/>
              <a:t>9/12/2012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C6060D-BCB6-4701-BFDA-3978CC06698E}" type="slidenum">
              <a:rPr lang="en-US" smtClean="0"/>
              <a:pPr/>
              <a:t>‹#›</a:t>
            </a:fld>
            <a:endParaRPr lang="en-US"/>
          </a:p>
        </p:txBody>
      </p:sp>
      <p:sp>
        <p:nvSpPr>
          <p:cNvPr id="8" name="Content Placeholder 2"/>
          <p:cNvSpPr>
            <a:spLocks noGrp="1"/>
          </p:cNvSpPr>
          <p:nvPr>
            <p:ph sz="half" idx="13"/>
          </p:nvPr>
        </p:nvSpPr>
        <p:spPr>
          <a:xfrm>
            <a:off x="4644542"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533400"/>
          </a:xfrm>
        </p:spPr>
        <p:txBody>
          <a:bodyPr lIns="0" tIns="0" rIns="0" bIns="0"/>
          <a:lstStyle>
            <a:lvl1pPr>
              <a:defRPr/>
            </a:lvl1pPr>
          </a:lstStyle>
          <a:p>
            <a:r>
              <a:rPr kumimoji="0" lang="en-US" dirty="0" smtClean="0"/>
              <a:t>Objectives</a:t>
            </a:r>
            <a:endParaRPr kumimoji="0" lang="en-US" dirty="0"/>
          </a:p>
        </p:txBody>
      </p:sp>
      <p:sp>
        <p:nvSpPr>
          <p:cNvPr id="3" name="Content Placeholder 2"/>
          <p:cNvSpPr>
            <a:spLocks noGrp="1"/>
          </p:cNvSpPr>
          <p:nvPr>
            <p:ph idx="1" hasCustomPrompt="1"/>
          </p:nvPr>
        </p:nvSpPr>
        <p:spPr>
          <a:xfrm>
            <a:off x="457200" y="1295400"/>
            <a:ext cx="8229600" cy="4495800"/>
          </a:xfrm>
        </p:spPr>
        <p:txBody>
          <a:bodyPr lIns="0" tIns="0" rIns="0" bIns="0"/>
          <a:lstStyle>
            <a:lvl1pPr marL="0">
              <a:spcBef>
                <a:spcPts val="0"/>
              </a:spcBef>
              <a:defRPr sz="2400"/>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164592" lvl="0" indent="0">
              <a:buNone/>
            </a:pPr>
            <a:r>
              <a:rPr lang="en-US" dirty="0" smtClean="0"/>
              <a:t>By the end of this session, participants should be able to:</a:t>
            </a:r>
          </a:p>
          <a:p>
            <a:pPr lvl="1">
              <a:buFont typeface="Arial"/>
              <a:buChar char="•"/>
            </a:pPr>
            <a:r>
              <a:rPr lang="en-US" dirty="0" smtClean="0"/>
              <a:t>Describe the Open Learning Initiative</a:t>
            </a:r>
          </a:p>
          <a:p>
            <a:pPr lvl="1">
              <a:buFont typeface="Arial"/>
              <a:buChar char="•"/>
            </a:pPr>
            <a:r>
              <a:rPr lang="en-US" dirty="0" smtClean="0"/>
              <a:t>Summarize OLI goals and outcomes</a:t>
            </a:r>
          </a:p>
          <a:p>
            <a:pPr lvl="1">
              <a:buFont typeface="Arial"/>
              <a:buChar char="•"/>
            </a:pPr>
            <a:r>
              <a:rPr lang="en-US" dirty="0" smtClean="0"/>
              <a:t>Identify key aspects of the OLI approach to course design and improvement</a:t>
            </a:r>
          </a:p>
          <a:p>
            <a:pPr lvl="1">
              <a:buFont typeface="Arial"/>
              <a:buChar char="•"/>
            </a:pPr>
            <a:r>
              <a:rPr lang="en-US" dirty="0" smtClean="0"/>
              <a:t>Identify some internal and external initiatives that include OLI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533400"/>
            <a:ext cx="8229600" cy="3048000"/>
          </a:xfrm>
        </p:spPr>
        <p:txBody>
          <a:bodyPr lIns="0" tIns="0" rIns="0" bIns="0">
            <a:normAutofit/>
          </a:bodyPr>
          <a:lstStyle>
            <a:lvl1pPr marL="365760" indent="-182880">
              <a:lnSpc>
                <a:spcPct val="120000"/>
              </a:lnSpc>
              <a:spcBef>
                <a:spcPts val="0"/>
              </a:spcBef>
              <a:defRPr sz="4000" i="1" baseline="0">
                <a:solidFill>
                  <a:schemeClr val="accent1"/>
                </a:solidFill>
                <a:latin typeface="+mn-lt"/>
                <a:cs typeface="Arial" pitchFamily="34" charset="0"/>
              </a:defRPr>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a:lnSpc>
                <a:spcPct val="90000"/>
              </a:lnSpc>
              <a:buFontTx/>
              <a:buNone/>
            </a:pPr>
            <a:r>
              <a:rPr lang="en-US" i="1" dirty="0" smtClean="0">
                <a:latin typeface="Times New Roman" charset="0"/>
                <a:cs typeface="Times New Roman" charset="0"/>
              </a:rPr>
              <a:t>“My quote here and it is a long quote so that I can see the text wrapping and also check the line-height.”</a:t>
            </a:r>
          </a:p>
        </p:txBody>
      </p:sp>
      <p:sp>
        <p:nvSpPr>
          <p:cNvPr id="7" name="Content Placeholder 6"/>
          <p:cNvSpPr>
            <a:spLocks noGrp="1"/>
          </p:cNvSpPr>
          <p:nvPr>
            <p:ph sz="quarter" idx="10" hasCustomPrompt="1"/>
          </p:nvPr>
        </p:nvSpPr>
        <p:spPr>
          <a:xfrm>
            <a:off x="838200" y="3886200"/>
            <a:ext cx="3429000" cy="1143000"/>
          </a:xfrm>
        </p:spPr>
        <p:txBody>
          <a:bodyPr lIns="0" tIns="0" rIns="0" bIns="0"/>
          <a:lstStyle>
            <a:lvl1pPr marL="0" indent="0">
              <a:defRPr sz="2000"/>
            </a:lvl1pPr>
          </a:lstStyle>
          <a:p>
            <a:pPr lvl="0"/>
            <a:r>
              <a:rPr lang="en-US" dirty="0" smtClean="0"/>
              <a:t>Attribution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4038600" cy="4495799"/>
          </a:xfrm>
        </p:spPr>
        <p:txBody>
          <a:bodyPr lIns="0" tIns="0" rIns="0" bIns="0"/>
          <a:lstStyle>
            <a:lvl1pPr marL="0" indent="0">
              <a:spcBef>
                <a:spcPts val="0"/>
              </a:spcBef>
              <a:defRPr sz="2000"/>
            </a:lvl1pPr>
            <a:lvl2pPr>
              <a:defRPr sz="1900"/>
            </a:lvl2pPr>
            <a:lvl3pPr>
              <a:defRPr sz="1800"/>
            </a:lvl3pPr>
            <a:lvl4pPr>
              <a:defRPr sz="1800"/>
            </a:lvl4pPr>
            <a:lvl5pPr>
              <a:buFont typeface="Arial" pitchFamily="34" charset="0"/>
              <a:buNone/>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endParaRPr lang="en-US" dirty="0" smtClean="0"/>
          </a:p>
        </p:txBody>
      </p:sp>
      <p:sp>
        <p:nvSpPr>
          <p:cNvPr id="4" name="Content Placeholder 3"/>
          <p:cNvSpPr>
            <a:spLocks noGrp="1"/>
          </p:cNvSpPr>
          <p:nvPr>
            <p:ph sz="half" idx="2"/>
          </p:nvPr>
        </p:nvSpPr>
        <p:spPr>
          <a:xfrm>
            <a:off x="4648200" y="1295400"/>
            <a:ext cx="40386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objec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2667000" cy="2666999"/>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3352800" y="1295400"/>
            <a:ext cx="5334000" cy="4495800"/>
          </a:xfrm>
        </p:spPr>
        <p:txBody>
          <a:bodyPr lIns="0" tIns="0" rIns="0" bIns="0"/>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Text Placeholder 5"/>
          <p:cNvSpPr>
            <a:spLocks noGrp="1"/>
          </p:cNvSpPr>
          <p:nvPr>
            <p:ph type="body" sz="quarter" idx="10" hasCustomPrompt="1"/>
          </p:nvPr>
        </p:nvSpPr>
        <p:spPr>
          <a:xfrm>
            <a:off x="457201" y="4267200"/>
            <a:ext cx="2667000" cy="307777"/>
          </a:xfrm>
        </p:spPr>
        <p:txBody>
          <a:bodyPr wrap="square" lIns="0" tIns="0" rIns="0" bIns="0">
            <a:spAutoFit/>
          </a:bodyPr>
          <a:lstStyle>
            <a:lvl1pPr marL="0">
              <a:buFont typeface="Arial" pitchFamily="34" charset="0"/>
              <a:buNone/>
              <a:defRPr sz="2000" baseline="0"/>
            </a:lvl1pPr>
          </a:lstStyle>
          <a:p>
            <a:pPr lvl="0"/>
            <a:r>
              <a:rPr lang="en-US" dirty="0" smtClean="0"/>
              <a:t>Caption </a:t>
            </a:r>
            <a:r>
              <a:rPr lang="en-US" dirty="0" err="1" smtClean="0"/>
              <a:t>caption</a:t>
            </a:r>
            <a:r>
              <a:rPr lang="en-US" dirty="0" smtClean="0"/>
              <a:t> </a:t>
            </a:r>
            <a:r>
              <a:rPr lang="en-US" dirty="0" err="1" smtClean="0"/>
              <a:t>caption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wo objec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6019800" y="1295401"/>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457200" y="1295400"/>
            <a:ext cx="52578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Content Placeholder 2"/>
          <p:cNvSpPr>
            <a:spLocks noGrp="1"/>
          </p:cNvSpPr>
          <p:nvPr>
            <p:ph sz="half" idx="10"/>
          </p:nvPr>
        </p:nvSpPr>
        <p:spPr>
          <a:xfrm>
            <a:off x="6019800" y="3352800"/>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Objec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8229600" cy="3428999"/>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endParaRPr kumimoji="0" lang="en-US" dirty="0"/>
          </a:p>
        </p:txBody>
      </p:sp>
      <p:sp>
        <p:nvSpPr>
          <p:cNvPr id="4" name="Content Placeholder 3"/>
          <p:cNvSpPr>
            <a:spLocks noGrp="1"/>
          </p:cNvSpPr>
          <p:nvPr>
            <p:ph sz="half" idx="2"/>
          </p:nvPr>
        </p:nvSpPr>
        <p:spPr>
          <a:xfrm>
            <a:off x="457200" y="5105400"/>
            <a:ext cx="8229600" cy="685800"/>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09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143000"/>
            <a:ext cx="8229600" cy="1069848"/>
          </a:xfrm>
          <a:noFill/>
          <a:ln>
            <a:noFill/>
          </a:ln>
        </p:spPr>
        <p:txBody>
          <a:bodyPr anchor="ctr"/>
          <a:lstStyle>
            <a:lvl1pPr>
              <a:defRPr sz="4000" baseline="0">
                <a:solidFill>
                  <a:schemeClr val="bg1"/>
                </a:solidFill>
              </a:defRPr>
            </a:lvl1pPr>
          </a:lstStyle>
          <a:p>
            <a:r>
              <a:rPr kumimoji="0" lang="en-US" dirty="0" smtClean="0"/>
              <a:t>Introducing a new topic</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54E076-1B18-4EAB-9689-8ABAD989CB96}" type="datetimeFigureOut">
              <a:rPr lang="en-US" smtClean="0"/>
              <a:pPr/>
              <a:t>9/12/2012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C6060D-BCB6-4701-BFDA-3978CC0669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6096000"/>
            <a:ext cx="9144000" cy="762001"/>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381000"/>
            <a:ext cx="8229600" cy="533400"/>
          </a:xfrm>
          <a:prstGeom prst="rect">
            <a:avLst/>
          </a:prstGeom>
        </p:spPr>
        <p:txBody>
          <a:bodyPr vert="horz" lIns="0" tIns="0" rIns="0" bIns="0"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343400"/>
          </a:xfrm>
          <a:prstGeom prst="rect">
            <a:avLst/>
          </a:prstGeom>
          <a:ln>
            <a:noFill/>
          </a:ln>
        </p:spPr>
        <p:txBody>
          <a:bodyPr vert="horz">
            <a:normAutofit/>
          </a:bodyPr>
          <a:lstStyle/>
          <a:p>
            <a:pPr lvl="0" eaLnBrk="1" latinLnBrk="0" hangingPunct="1"/>
            <a:r>
              <a:rPr kumimoji="0" lang="en-US" dirty="0" smtClean="0"/>
              <a:t>Paragraph text.</a:t>
            </a:r>
          </a:p>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1" name="Text Placeholder 12"/>
          <p:cNvSpPr txBox="1">
            <a:spLocks/>
          </p:cNvSpPr>
          <p:nvPr userDrawn="1"/>
        </p:nvSpPr>
        <p:spPr>
          <a:xfrm>
            <a:off x="7010400" y="6248400"/>
            <a:ext cx="1676400" cy="457200"/>
          </a:xfrm>
          <a:prstGeom prst="rect">
            <a:avLst/>
          </a:prstGeom>
          <a:ln>
            <a:noFill/>
          </a:ln>
        </p:spPr>
        <p:txBody>
          <a:bodyPr vert="horz" lIns="0" tIns="0" rIns="0" bIns="0" anchor="b" anchorCtr="0">
            <a:noAutofit/>
          </a:bodyPr>
          <a:lstStyle/>
          <a:p>
            <a:pPr marL="365760" marR="0" lvl="0" indent="-256032"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oli.cmu.edu</a:t>
            </a:r>
            <a:endParaRPr kumimoji="0" lang="en-US" sz="18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pic>
        <p:nvPicPr>
          <p:cNvPr id="9" name="Picture 8" descr="9918 ColorWork_Reverse_PrimaryCMU.png"/>
          <p:cNvPicPr>
            <a:picLocks noChangeAspect="1"/>
          </p:cNvPicPr>
          <p:nvPr userDrawn="1"/>
        </p:nvPicPr>
        <p:blipFill>
          <a:blip r:embed="rId12" cstate="print"/>
          <a:stretch>
            <a:fillRect/>
          </a:stretch>
        </p:blipFill>
        <p:spPr>
          <a:xfrm>
            <a:off x="304800" y="6172200"/>
            <a:ext cx="2474326" cy="60045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73" r:id="rId5"/>
    <p:sldLayoutId id="2147483674" r:id="rId6"/>
    <p:sldLayoutId id="2147483672" r:id="rId7"/>
    <p:sldLayoutId id="2147483666" r:id="rId8"/>
    <p:sldLayoutId id="2147483676" r:id="rId9"/>
    <p:sldLayoutId id="2147483677" r:id="rId10"/>
  </p:sldLayoutIdLst>
  <p:txStyles>
    <p:titleStyle>
      <a:lvl1pPr algn="l" rtl="0" eaLnBrk="1" latinLnBrk="0" hangingPunct="1">
        <a:spcBef>
          <a:spcPct val="0"/>
        </a:spcBef>
        <a:buNone/>
        <a:defRPr kumimoji="0" sz="4000" kern="1200">
          <a:solidFill>
            <a:schemeClr val="tx2"/>
          </a:solidFill>
          <a:latin typeface="+mn-lt"/>
          <a:ea typeface="+mj-ea"/>
          <a:cs typeface="+mj-cs"/>
        </a:defRPr>
      </a:lvl1pPr>
    </p:titleStyle>
    <p:bodyStyle>
      <a:lvl1pPr marL="365760" indent="-256032" algn="l" rtl="0" eaLnBrk="1" latinLnBrk="0" hangingPunct="1">
        <a:spcBef>
          <a:spcPts val="300"/>
        </a:spcBef>
        <a:buClr>
          <a:schemeClr val="accent3"/>
        </a:buClr>
        <a:buFont typeface="Georgia"/>
        <a:buNone/>
        <a:defRPr kumimoji="0" lang="en-US" sz="2800" kern="1200" dirty="0" smtClean="0">
          <a:solidFill>
            <a:schemeClr val="tx1"/>
          </a:solidFill>
          <a:latin typeface="Arial" pitchFamily="34" charset="0"/>
          <a:ea typeface="+mn-ea"/>
          <a:cs typeface="Arial" pitchFamily="34" charset="0"/>
        </a:defRPr>
      </a:lvl1pPr>
      <a:lvl2pPr marL="658368" indent="-246888" algn="l" rtl="0" eaLnBrk="1" latinLnBrk="0" hangingPunct="1">
        <a:spcBef>
          <a:spcPts val="300"/>
        </a:spcBef>
        <a:buClr>
          <a:schemeClr val="accent2"/>
        </a:buClr>
        <a:buFont typeface="Georgia"/>
        <a:buChar char="▫"/>
        <a:defRPr kumimoji="0" lang="en-US" sz="2600" kern="1200" dirty="0" smtClean="0">
          <a:solidFill>
            <a:schemeClr val="tx1"/>
          </a:solidFill>
          <a:latin typeface="Arial" pitchFamily="34" charset="0"/>
          <a:ea typeface="+mn-ea"/>
          <a:cs typeface="Arial" pitchFamily="34" charset="0"/>
        </a:defRPr>
      </a:lvl2pPr>
      <a:lvl3pPr marL="923544" indent="-219456" algn="l" rtl="0" eaLnBrk="1" latinLnBrk="0" hangingPunct="1">
        <a:spcBef>
          <a:spcPts val="300"/>
        </a:spcBef>
        <a:buClr>
          <a:schemeClr val="accent1"/>
        </a:buClr>
        <a:buFont typeface="Wingdings 2"/>
        <a:buChar char=""/>
        <a:defRPr kumimoji="0" lang="en-US" sz="2400" kern="1200" dirty="0" smtClean="0">
          <a:solidFill>
            <a:schemeClr val="tx1"/>
          </a:solidFill>
          <a:latin typeface="Arial" pitchFamily="34" charset="0"/>
          <a:ea typeface="+mn-ea"/>
          <a:cs typeface="Arial" pitchFamily="34" charset="0"/>
        </a:defRPr>
      </a:lvl3pPr>
      <a:lvl4pPr marL="1179576" indent="-201168" algn="l" rtl="0" eaLnBrk="1" latinLnBrk="0" hangingPunct="1">
        <a:spcBef>
          <a:spcPts val="300"/>
        </a:spcBef>
        <a:buClr>
          <a:schemeClr val="accent1"/>
        </a:buClr>
        <a:buFont typeface="Wingdings 2"/>
        <a:buChar char=""/>
        <a:defRPr kumimoji="0" lang="en-US" sz="2200" kern="1200" dirty="0" smtClean="0">
          <a:solidFill>
            <a:schemeClr val="tx1"/>
          </a:solidFill>
          <a:latin typeface="Arial" pitchFamily="34" charset="0"/>
          <a:ea typeface="+mn-ea"/>
          <a:cs typeface="Arial" pitchFamily="34" charset="0"/>
        </a:defRPr>
      </a:lvl4pPr>
      <a:lvl5pPr marL="1389888" indent="-182880" algn="l" rtl="0" eaLnBrk="1" latinLnBrk="0" hangingPunct="1">
        <a:spcBef>
          <a:spcPts val="300"/>
        </a:spcBef>
        <a:buClr>
          <a:schemeClr val="accent3"/>
        </a:buClr>
        <a:buFont typeface="Georgia"/>
        <a:buChar char="▫"/>
        <a:defRPr kumimoji="0" lang="en-US" sz="2000" kern="1200" dirty="0">
          <a:solidFill>
            <a:schemeClr val="tx1"/>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7467600" cy="1470025"/>
          </a:xfrm>
        </p:spPr>
        <p:txBody>
          <a:bodyPr/>
          <a:lstStyle/>
          <a:p>
            <a:r>
              <a:rPr lang="en-US" dirty="0" smtClean="0"/>
              <a:t>OLI Platform+ Workshop</a:t>
            </a:r>
            <a:endParaRPr lang="en-US" dirty="0"/>
          </a:p>
        </p:txBody>
      </p:sp>
      <p:sp>
        <p:nvSpPr>
          <p:cNvPr id="3" name="Subtitle 2"/>
          <p:cNvSpPr>
            <a:spLocks noGrp="1"/>
          </p:cNvSpPr>
          <p:nvPr>
            <p:ph type="subTitle" idx="1"/>
          </p:nvPr>
        </p:nvSpPr>
        <p:spPr>
          <a:ln>
            <a:noFill/>
          </a:ln>
        </p:spPr>
        <p:txBody>
          <a:bodyPr>
            <a:normAutofit lnSpcReduction="10000"/>
          </a:bodyPr>
          <a:lstStyle/>
          <a:p>
            <a:r>
              <a:rPr lang="en-US" dirty="0" smtClean="0"/>
              <a:t>John </a:t>
            </a:r>
            <a:r>
              <a:rPr lang="en-US" dirty="0" err="1" smtClean="0"/>
              <a:t>Rinderle</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chor="t">
            <a:normAutofit fontScale="90000"/>
          </a:bodyPr>
          <a:lstStyle/>
          <a:p>
            <a:r>
              <a:rPr lang="en-US" sz="3600" smtClean="0">
                <a:ea typeface="ＭＳ Ｐゴシック" charset="-128"/>
              </a:rPr>
              <a:t>Why Use Learning Activities?</a:t>
            </a:r>
          </a:p>
        </p:txBody>
      </p:sp>
      <p:sp>
        <p:nvSpPr>
          <p:cNvPr id="2" name="Rectangle 3"/>
          <p:cNvSpPr>
            <a:spLocks noGrp="1" noChangeArrowheads="1"/>
          </p:cNvSpPr>
          <p:nvPr>
            <p:ph idx="1"/>
          </p:nvPr>
        </p:nvSpPr>
        <p:spPr>
          <a:xfrm>
            <a:off x="457200" y="1219200"/>
            <a:ext cx="8458200" cy="4449763"/>
          </a:xfrm>
        </p:spPr>
        <p:txBody>
          <a:bodyPr rtlCol="0">
            <a:normAutofit/>
          </a:bodyPr>
          <a:lstStyle/>
          <a:p>
            <a:pPr fontAlgn="auto">
              <a:spcAft>
                <a:spcPts val="0"/>
              </a:spcAft>
              <a:buFont typeface="Arial" pitchFamily="34" charset="0"/>
              <a:buChar char="•"/>
              <a:defRPr/>
            </a:pPr>
            <a:endParaRPr lang="en-US" sz="2400" smtClean="0">
              <a:ea typeface="ＭＳ Ｐゴシック" charset="-128"/>
            </a:endParaRPr>
          </a:p>
          <a:p>
            <a:pPr fontAlgn="auto">
              <a:spcAft>
                <a:spcPts val="0"/>
              </a:spcAft>
              <a:buFont typeface="Arial" pitchFamily="34" charset="0"/>
              <a:buChar char="•"/>
              <a:defRPr/>
            </a:pPr>
            <a:r>
              <a:rPr lang="en-US" sz="2400" smtClean="0">
                <a:ea typeface="ＭＳ Ｐゴシック" charset="-128"/>
              </a:rPr>
              <a:t>They give students an opportunity to interact with the course and get timely, targeted feedback as they work</a:t>
            </a:r>
          </a:p>
          <a:p>
            <a:pPr lvl="1" fontAlgn="auto">
              <a:spcAft>
                <a:spcPts val="0"/>
              </a:spcAft>
              <a:buFont typeface="Arial" pitchFamily="34" charset="0"/>
              <a:buChar char="–"/>
              <a:defRPr/>
            </a:pPr>
            <a:r>
              <a:rPr lang="en-US" sz="2000" smtClean="0">
                <a:ea typeface="ＭＳ Ｐゴシック" charset="-128"/>
              </a:rPr>
              <a:t>One of the key benefits of online education!</a:t>
            </a:r>
          </a:p>
          <a:p>
            <a:pPr fontAlgn="auto">
              <a:spcAft>
                <a:spcPts val="0"/>
              </a:spcAft>
              <a:buFont typeface="Arial" pitchFamily="34" charset="0"/>
              <a:buChar char="•"/>
              <a:defRPr/>
            </a:pPr>
            <a:endParaRPr lang="en-US" sz="2400" smtClean="0">
              <a:ea typeface="ＭＳ Ｐゴシック" charset="-128"/>
            </a:endParaRPr>
          </a:p>
          <a:p>
            <a:pPr fontAlgn="auto">
              <a:spcAft>
                <a:spcPts val="0"/>
              </a:spcAft>
              <a:buFont typeface="Arial" pitchFamily="34" charset="0"/>
              <a:buChar char="•"/>
              <a:defRPr/>
            </a:pPr>
            <a:r>
              <a:rPr lang="en-US" sz="2400" smtClean="0">
                <a:ea typeface="ＭＳ Ｐゴシック" charset="-128"/>
              </a:rPr>
              <a:t>They give instructors feedback on what concepts students are struggling with as they work through the course</a:t>
            </a:r>
          </a:p>
          <a:p>
            <a:pPr lvl="1" fontAlgn="auto">
              <a:spcAft>
                <a:spcPts val="0"/>
              </a:spcAft>
              <a:buFont typeface="Arial" pitchFamily="34" charset="0"/>
              <a:buChar char="–"/>
              <a:defRPr/>
            </a:pPr>
            <a:r>
              <a:rPr lang="en-US" sz="2000" smtClean="0">
                <a:ea typeface="ＭＳ Ｐゴシック" charset="-128"/>
              </a:rPr>
              <a:t>One of the key benefits of online education!</a:t>
            </a:r>
          </a:p>
          <a:p>
            <a:pPr lvl="1" fontAlgn="auto">
              <a:spcAft>
                <a:spcPts val="0"/>
              </a:spcAft>
              <a:buFont typeface="Arial" pitchFamily="34" charset="0"/>
              <a:buChar char="–"/>
              <a:defRPr/>
            </a:pPr>
            <a:endParaRPr lang="en-US" sz="2000" smtClean="0">
              <a:ea typeface="ＭＳ Ｐゴシック" charset="-128"/>
            </a:endParaRPr>
          </a:p>
          <a:p>
            <a:pPr fontAlgn="auto">
              <a:spcAft>
                <a:spcPts val="0"/>
              </a:spcAft>
              <a:buFont typeface="Arial" pitchFamily="34" charset="0"/>
              <a:buChar char="•"/>
              <a:defRPr/>
            </a:pPr>
            <a:r>
              <a:rPr lang="en-US" sz="2400" smtClean="0">
                <a:ea typeface="ＭＳ Ｐゴシック" charset="-128"/>
              </a:rPr>
              <a:t>They drive the Instructor Dashboard (and soon the Student Dashboard)</a:t>
            </a:r>
          </a:p>
          <a:p>
            <a:pPr lvl="1" fontAlgn="auto">
              <a:spcAft>
                <a:spcPts val="0"/>
              </a:spcAft>
              <a:buFont typeface="Arial" pitchFamily="34" charset="0"/>
              <a:buChar char="–"/>
              <a:defRPr/>
            </a:pPr>
            <a:r>
              <a:rPr lang="en-US" sz="2000" smtClean="0">
                <a:ea typeface="ＭＳ Ｐゴシック" charset="-128"/>
              </a:rPr>
              <a:t>Must be tied to Learning Objectives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mtClean="0"/>
              <a:t>Where do Learning Activities </a:t>
            </a:r>
            <a:br>
              <a:rPr lang="en-US" smtClean="0"/>
            </a:br>
            <a:r>
              <a:rPr lang="en-US" smtClean="0"/>
              <a:t>fit into a course?</a:t>
            </a:r>
          </a:p>
        </p:txBody>
      </p:sp>
      <p:sp>
        <p:nvSpPr>
          <p:cNvPr id="22530" name="Rectangle 3"/>
          <p:cNvSpPr>
            <a:spLocks noGrp="1" noChangeArrowheads="1"/>
          </p:cNvSpPr>
          <p:nvPr>
            <p:ph idx="1"/>
          </p:nvPr>
        </p:nvSpPr>
        <p:spPr/>
        <p:txBody>
          <a:bodyPr/>
          <a:lstStyle/>
          <a:p>
            <a:endParaRPr lang="en-US" smtClean="0"/>
          </a:p>
          <a:p>
            <a:r>
              <a:rPr lang="en-US" smtClean="0"/>
              <a:t>Learn By Doing – while presenting a concept, so that students can practice the concept as they learn it</a:t>
            </a:r>
          </a:p>
          <a:p>
            <a:pPr lvl="1"/>
            <a:endParaRPr lang="en-US" smtClean="0"/>
          </a:p>
          <a:p>
            <a:r>
              <a:rPr lang="en-US" smtClean="0"/>
              <a:t>Did I Get This - at the end of a chunk of content, so that the student can self-assess</a:t>
            </a:r>
          </a:p>
          <a:p>
            <a:pPr lvl="1"/>
            <a:endParaRPr lang="en-US" smtClean="0"/>
          </a:p>
          <a:p>
            <a:r>
              <a:rPr lang="en-US" smtClean="0"/>
              <a:t>Areas where students often have trouble, or where there are common misconceptions</a:t>
            </a:r>
          </a:p>
          <a:p>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smtClean="0"/>
              <a:t>Types of Instructional Activities</a:t>
            </a:r>
          </a:p>
        </p:txBody>
      </p:sp>
      <p:sp>
        <p:nvSpPr>
          <p:cNvPr id="3" name="Content Placeholder 2"/>
          <p:cNvSpPr>
            <a:spLocks noGrp="1"/>
          </p:cNvSpPr>
          <p:nvPr>
            <p:ph idx="1"/>
          </p:nvPr>
        </p:nvSpPr>
        <p:spPr/>
        <p:txBody>
          <a:bodyPr/>
          <a:lstStyle/>
          <a:p>
            <a:r>
              <a:rPr lang="en-US" dirty="0" smtClean="0"/>
              <a:t>Declarative Content</a:t>
            </a:r>
          </a:p>
          <a:p>
            <a:r>
              <a:rPr lang="en-US" dirty="0" smtClean="0"/>
              <a:t>Worked Examples and Partially Worked Examples</a:t>
            </a:r>
          </a:p>
          <a:p>
            <a:r>
              <a:rPr lang="en-US" dirty="0" smtClean="0"/>
              <a:t>Learn By Doing</a:t>
            </a:r>
          </a:p>
          <a:p>
            <a:r>
              <a:rPr lang="en-US" dirty="0" smtClean="0"/>
              <a:t>Did I Get This </a:t>
            </a:r>
          </a:p>
          <a:p>
            <a:r>
              <a:rPr lang="en-US" dirty="0" smtClean="0"/>
              <a:t>Lab (</a:t>
            </a:r>
            <a:r>
              <a:rPr lang="en-US" dirty="0" err="1" smtClean="0"/>
              <a:t>StatTutor</a:t>
            </a:r>
            <a:r>
              <a:rPr lang="en-US" dirty="0" smtClean="0"/>
              <a:t>)</a:t>
            </a:r>
          </a:p>
          <a:p>
            <a:r>
              <a:rPr lang="en-US" dirty="0" smtClean="0"/>
              <a:t>Many Students Wonder</a:t>
            </a:r>
          </a:p>
          <a:p>
            <a:r>
              <a:rPr lang="en-US" dirty="0" smtClean="0"/>
              <a:t>My Response</a:t>
            </a:r>
          </a:p>
          <a:p>
            <a:r>
              <a:rPr lang="en-US" dirty="0" smtClean="0"/>
              <a:t>Simulation (demonstrate and allow students to explore)</a:t>
            </a:r>
          </a:p>
          <a:p>
            <a:r>
              <a:rPr lang="en-US" dirty="0" smtClean="0"/>
              <a:t>Walkthrough (multimedia explanation)</a:t>
            </a:r>
          </a:p>
          <a:p>
            <a:endParaRPr lang="en-US" dirty="0" smtClean="0"/>
          </a:p>
          <a:p>
            <a:r>
              <a:rPr lang="en-US" dirty="0" smtClean="0"/>
              <a:t>(This is NOT an exhaustive list)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Demonstration</a:t>
            </a:r>
            <a:endParaRPr lang="en-US" dirty="0"/>
          </a:p>
        </p:txBody>
      </p:sp>
      <p:pic>
        <p:nvPicPr>
          <p:cNvPr id="4" name="Content Placeholder 3"/>
          <p:cNvPicPr>
            <a:picLocks noGrp="1" noChangeAspect="1" noChangeArrowheads="1"/>
          </p:cNvPicPr>
          <p:nvPr>
            <p:ph idx="1"/>
          </p:nvPr>
        </p:nvPicPr>
        <p:blipFill>
          <a:blip r:embed="rId3" cstate="print"/>
          <a:srcRect/>
          <a:stretch>
            <a:fillRect/>
          </a:stretch>
        </p:blipFill>
        <p:spPr>
          <a:xfrm>
            <a:off x="685800" y="1066800"/>
            <a:ext cx="7680960" cy="48006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590800"/>
            <a:ext cx="8229600" cy="1371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74" name="Rectangle 5"/>
          <p:cNvSpPr>
            <a:spLocks noGrp="1" noChangeArrowheads="1"/>
          </p:cNvSpPr>
          <p:nvPr>
            <p:ph type="title"/>
          </p:nvPr>
        </p:nvSpPr>
        <p:spPr/>
        <p:txBody>
          <a:bodyPr anchor="t">
            <a:normAutofit fontScale="90000"/>
          </a:bodyPr>
          <a:lstStyle/>
          <a:p>
            <a:r>
              <a:rPr lang="en-US" smtClean="0">
                <a:ea typeface="ＭＳ Ｐゴシック" pitchFamily="-112" charset="-128"/>
              </a:rPr>
              <a:t>OLI Supported Development</a:t>
            </a:r>
            <a:endParaRPr lang="en-US" dirty="0" smtClean="0">
              <a:ea typeface="ＭＳ Ｐゴシック" pitchFamily="-112" charset="-128"/>
            </a:endParaRPr>
          </a:p>
        </p:txBody>
      </p:sp>
      <p:sp>
        <p:nvSpPr>
          <p:cNvPr id="54275" name="Rectangle 6"/>
          <p:cNvSpPr>
            <a:spLocks noGrp="1" noChangeArrowheads="1"/>
          </p:cNvSpPr>
          <p:nvPr>
            <p:ph type="body" idx="1"/>
          </p:nvPr>
        </p:nvSpPr>
        <p:spPr>
          <a:xfrm>
            <a:off x="457200" y="1371601"/>
            <a:ext cx="8077200" cy="4446588"/>
          </a:xfrm>
        </p:spPr>
        <p:txBody>
          <a:bodyPr/>
          <a:lstStyle/>
          <a:p>
            <a:pPr>
              <a:spcBef>
                <a:spcPct val="0"/>
              </a:spcBef>
              <a:spcAft>
                <a:spcPts val="1800"/>
              </a:spcAft>
              <a:buFontTx/>
              <a:buChar char="•"/>
            </a:pPr>
            <a:r>
              <a:rPr lang="en-US" sz="2400" b="1" dirty="0" smtClean="0">
                <a:ea typeface="ＭＳ Ｐゴシック" pitchFamily="-112" charset="-128"/>
              </a:rPr>
              <a:t>Best Practices (all projects): </a:t>
            </a:r>
            <a:r>
              <a:rPr lang="en-US" sz="2400" dirty="0" smtClean="0">
                <a:ea typeface="ＭＳ Ｐゴシック" pitchFamily="-112" charset="-128"/>
              </a:rPr>
              <a:t>Apply learning science research and scientific method to OER development, implementation and evaluation.</a:t>
            </a:r>
          </a:p>
          <a:p>
            <a:pPr>
              <a:spcBef>
                <a:spcPct val="0"/>
              </a:spcBef>
              <a:spcAft>
                <a:spcPts val="1800"/>
              </a:spcAft>
              <a:buFontTx/>
              <a:buChar char="•"/>
            </a:pPr>
            <a:r>
              <a:rPr lang="en-US" sz="2400" b="1" dirty="0" smtClean="0">
                <a:ea typeface="ＭＳ Ｐゴシック" pitchFamily="-112" charset="-128"/>
              </a:rPr>
              <a:t>Platform+ (25 projects):</a:t>
            </a:r>
            <a:r>
              <a:rPr lang="en-US" sz="2400" dirty="0" smtClean="0">
                <a:ea typeface="ＭＳ Ｐゴシック" pitchFamily="-112" charset="-128"/>
              </a:rPr>
              <a:t> Use rich data gathered from student interactions to drive multiple feedback loops for continuous improvement.</a:t>
            </a:r>
          </a:p>
          <a:p>
            <a:pPr>
              <a:spcBef>
                <a:spcPct val="0"/>
              </a:spcBef>
              <a:spcAft>
                <a:spcPts val="1800"/>
              </a:spcAft>
              <a:buFontTx/>
              <a:buChar char="•"/>
            </a:pPr>
            <a:r>
              <a:rPr lang="en-US" sz="2400" b="1" dirty="0" smtClean="0">
                <a:ea typeface="ＭＳ Ｐゴシック" pitchFamily="-112" charset="-128"/>
              </a:rPr>
              <a:t>Co-development (3 teams):</a:t>
            </a:r>
            <a:r>
              <a:rPr lang="en-US" sz="2400" dirty="0" smtClean="0">
                <a:ea typeface="ＭＳ Ｐゴシック" pitchFamily="-112" charset="-128"/>
              </a:rPr>
              <a:t> Develop OER collaboratively: Teams of TAACCCT grantees with OLI learning scientists, human computer interaction experts &amp; software engineers.</a:t>
            </a:r>
          </a:p>
        </p:txBody>
      </p:sp>
      <p:pic>
        <p:nvPicPr>
          <p:cNvPr id="54276" name="Picture 3" descr="OPEN Consortium logo.png"/>
          <p:cNvPicPr>
            <a:picLocks noChangeAspect="1"/>
          </p:cNvPicPr>
          <p:nvPr/>
        </p:nvPicPr>
        <p:blipFill>
          <a:blip r:embed="rId3" cstate="print"/>
          <a:srcRect/>
          <a:stretch>
            <a:fillRect/>
          </a:stretch>
        </p:blipFill>
        <p:spPr bwMode="auto">
          <a:xfrm>
            <a:off x="6781800" y="304800"/>
            <a:ext cx="2166937" cy="8763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Platform+: What are the benefits?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Free training, project space, and hosting.</a:t>
            </a:r>
          </a:p>
          <a:p>
            <a:pPr>
              <a:buFont typeface="Arial" pitchFamily="34" charset="0"/>
              <a:buChar char="•"/>
            </a:pPr>
            <a:r>
              <a:rPr lang="en-US" dirty="0" smtClean="0"/>
              <a:t>Satisfy TAACCCT grant requirements.</a:t>
            </a:r>
          </a:p>
          <a:p>
            <a:pPr>
              <a:buFont typeface="Arial" pitchFamily="34" charset="0"/>
              <a:buChar char="•"/>
            </a:pPr>
            <a:r>
              <a:rPr lang="en-US" dirty="0" smtClean="0"/>
              <a:t>Design activities for practice and feedback.</a:t>
            </a:r>
          </a:p>
          <a:p>
            <a:pPr>
              <a:buFont typeface="Arial" pitchFamily="34" charset="0"/>
              <a:buChar char="•"/>
            </a:pPr>
            <a:r>
              <a:rPr lang="en-US" dirty="0" smtClean="0"/>
              <a:t>Attend to student variability through UDL.</a:t>
            </a:r>
          </a:p>
          <a:p>
            <a:pPr>
              <a:buFont typeface="Arial" pitchFamily="34" charset="0"/>
              <a:buChar char="•"/>
            </a:pPr>
            <a:r>
              <a:rPr lang="en-US" dirty="0" smtClean="0"/>
              <a:t>Capture data on student learning and behavior.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Platform+: What are the benefits?</a:t>
            </a:r>
            <a:endParaRPr lang="en-US" dirty="0"/>
          </a:p>
        </p:txBody>
      </p:sp>
      <p:sp>
        <p:nvSpPr>
          <p:cNvPr id="3" name="Content Placeholder 2"/>
          <p:cNvSpPr>
            <a:spLocks noGrp="1"/>
          </p:cNvSpPr>
          <p:nvPr>
            <p:ph idx="1"/>
          </p:nvPr>
        </p:nvSpPr>
        <p:spPr/>
        <p:txBody>
          <a:bodyPr/>
          <a:lstStyle/>
          <a:p>
            <a:r>
              <a:rPr lang="en-US" b="1" dirty="0" smtClean="0"/>
              <a:t>Free training, project space, and hosting.</a:t>
            </a:r>
          </a:p>
          <a:p>
            <a:pPr>
              <a:buFont typeface="Arial" pitchFamily="34" charset="0"/>
              <a:buChar char="•"/>
            </a:pPr>
            <a:r>
              <a:rPr lang="en-US" dirty="0" smtClean="0"/>
              <a:t>Opportunities to share and interact</a:t>
            </a:r>
          </a:p>
          <a:p>
            <a:pPr>
              <a:buFont typeface="Arial" pitchFamily="34" charset="0"/>
              <a:buChar char="•"/>
            </a:pPr>
            <a:r>
              <a:rPr lang="en-US" dirty="0" smtClean="0"/>
              <a:t>Technical training and support</a:t>
            </a:r>
          </a:p>
          <a:p>
            <a:pPr>
              <a:buFont typeface="Arial" pitchFamily="34" charset="0"/>
              <a:buChar char="•"/>
            </a:pPr>
            <a:r>
              <a:rPr lang="en-US" dirty="0" smtClean="0"/>
              <a:t>Access to platform and authoring tools</a:t>
            </a:r>
          </a:p>
          <a:p>
            <a:pPr>
              <a:buFont typeface="Arial" pitchFamily="34" charset="0"/>
              <a:buChar char="•"/>
            </a:pPr>
            <a:r>
              <a:rPr lang="en-US" dirty="0" smtClean="0"/>
              <a:t>Project space for development</a:t>
            </a:r>
          </a:p>
          <a:p>
            <a:pPr>
              <a:buFont typeface="Arial" pitchFamily="34" charset="0"/>
              <a:buChar char="•"/>
            </a:pPr>
            <a:r>
              <a:rPr lang="en-US" dirty="0" smtClean="0"/>
              <a:t>Course hosting</a:t>
            </a:r>
          </a:p>
          <a:p>
            <a:pPr>
              <a:buFont typeface="Arial" pitchFamily="34" charset="0"/>
              <a:buChar char="•"/>
            </a:pPr>
            <a:r>
              <a:rPr lang="en-US" dirty="0" smtClean="0"/>
              <a:t>Access to learning data and reports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Platform+: What are the benefits?</a:t>
            </a:r>
            <a:endParaRPr lang="en-US" dirty="0"/>
          </a:p>
        </p:txBody>
      </p:sp>
      <p:sp>
        <p:nvSpPr>
          <p:cNvPr id="3" name="Content Placeholder 2"/>
          <p:cNvSpPr>
            <a:spLocks noGrp="1"/>
          </p:cNvSpPr>
          <p:nvPr>
            <p:ph idx="1"/>
          </p:nvPr>
        </p:nvSpPr>
        <p:spPr/>
        <p:txBody>
          <a:bodyPr/>
          <a:lstStyle/>
          <a:p>
            <a:r>
              <a:rPr lang="en-US" b="1" dirty="0" smtClean="0"/>
              <a:t>Satisfy TAACCCT grant requirements.</a:t>
            </a:r>
          </a:p>
          <a:p>
            <a:pPr>
              <a:buFont typeface="Arial" pitchFamily="34" charset="0"/>
              <a:buChar char="•"/>
            </a:pPr>
            <a:r>
              <a:rPr lang="en-US" dirty="0" smtClean="0"/>
              <a:t>Creative Commons licensing </a:t>
            </a:r>
          </a:p>
          <a:p>
            <a:pPr>
              <a:buFont typeface="Arial" pitchFamily="34" charset="0"/>
              <a:buChar char="•"/>
            </a:pPr>
            <a:r>
              <a:rPr lang="en-US" dirty="0" smtClean="0"/>
              <a:t>LRMI metadata (coming soon)</a:t>
            </a:r>
          </a:p>
          <a:p>
            <a:pPr>
              <a:buFont typeface="Arial" pitchFamily="34" charset="0"/>
              <a:buChar char="•"/>
            </a:pPr>
            <a:r>
              <a:rPr lang="en-US" dirty="0" smtClean="0"/>
              <a:t>Accessibility compliance </a:t>
            </a:r>
          </a:p>
          <a:p>
            <a:pPr lvl="1">
              <a:buFont typeface="Arial" pitchFamily="34" charset="0"/>
              <a:buChar char="•"/>
            </a:pPr>
            <a:r>
              <a:rPr lang="en-US" dirty="0" smtClean="0"/>
              <a:t>Targeting WCAG and Section 508</a:t>
            </a:r>
          </a:p>
          <a:p>
            <a:pPr>
              <a:buFont typeface="Arial" pitchFamily="34" charset="0"/>
              <a:buChar char="•"/>
            </a:pPr>
            <a:r>
              <a:rPr lang="en-US" dirty="0" smtClean="0"/>
              <a:t>Interoperability with LMS systems</a:t>
            </a:r>
          </a:p>
          <a:p>
            <a:pPr lvl="1">
              <a:buFont typeface="Arial" pitchFamily="34" charset="0"/>
              <a:buChar char="•"/>
            </a:pPr>
            <a:r>
              <a:rPr lang="en-US" dirty="0" smtClean="0"/>
              <a:t>Using the LTI standard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Platform+: What are the benefits?</a:t>
            </a:r>
            <a:endParaRPr lang="en-US" dirty="0"/>
          </a:p>
        </p:txBody>
      </p:sp>
      <p:sp>
        <p:nvSpPr>
          <p:cNvPr id="3" name="Content Placeholder 2"/>
          <p:cNvSpPr>
            <a:spLocks noGrp="1"/>
          </p:cNvSpPr>
          <p:nvPr>
            <p:ph idx="1"/>
          </p:nvPr>
        </p:nvSpPr>
        <p:spPr/>
        <p:txBody>
          <a:bodyPr>
            <a:normAutofit/>
          </a:bodyPr>
          <a:lstStyle/>
          <a:p>
            <a:r>
              <a:rPr lang="en-US" b="1" dirty="0" smtClean="0"/>
              <a:t>Design activities for practice and feedback.</a:t>
            </a:r>
          </a:p>
          <a:p>
            <a:pPr>
              <a:buFont typeface="Arial" pitchFamily="34" charset="0"/>
              <a:buChar char="•"/>
            </a:pPr>
            <a:r>
              <a:rPr lang="en-US" dirty="0" smtClean="0"/>
              <a:t>State desired learning outcomes.</a:t>
            </a:r>
          </a:p>
          <a:p>
            <a:pPr>
              <a:buFont typeface="Arial" pitchFamily="34" charset="0"/>
              <a:buChar char="•"/>
            </a:pPr>
            <a:r>
              <a:rPr lang="en-US" dirty="0" smtClean="0"/>
              <a:t>Use advanced assessment tools to create interactive practice activities.</a:t>
            </a:r>
          </a:p>
          <a:p>
            <a:pPr>
              <a:buFont typeface="Arial" pitchFamily="34" charset="0"/>
              <a:buChar char="•"/>
            </a:pPr>
            <a:r>
              <a:rPr lang="en-US" dirty="0" smtClean="0"/>
              <a:t>Add hints and feedback to target student misconceptions and offer  immediate feedback.</a:t>
            </a:r>
          </a:p>
          <a:p>
            <a:pPr>
              <a:buFont typeface="Arial" pitchFamily="34" charset="0"/>
              <a:buChar char="•"/>
            </a:pPr>
            <a:r>
              <a:rPr lang="en-US" dirty="0" smtClean="0"/>
              <a:t>Access instructor feedback reports for a real-time view of student performance.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Platform+: Authoring Tools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28600" y="1066800"/>
            <a:ext cx="5226693" cy="47244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343400" y="1862932"/>
            <a:ext cx="4572000" cy="41568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Agenda</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Welcome and Introductions</a:t>
            </a:r>
          </a:p>
          <a:p>
            <a:pPr>
              <a:buFont typeface="Arial" pitchFamily="34" charset="0"/>
              <a:buChar char="•"/>
            </a:pPr>
            <a:r>
              <a:rPr lang="en-US" dirty="0" smtClean="0"/>
              <a:t>Overview of the OLI Platform</a:t>
            </a:r>
          </a:p>
          <a:p>
            <a:pPr>
              <a:buFont typeface="Arial" pitchFamily="34" charset="0"/>
              <a:buChar char="•"/>
            </a:pPr>
            <a:r>
              <a:rPr lang="en-US" dirty="0" smtClean="0"/>
              <a:t>Benefits and Limitations</a:t>
            </a:r>
          </a:p>
          <a:p>
            <a:pPr>
              <a:buFont typeface="Arial" pitchFamily="34" charset="0"/>
              <a:buChar char="•"/>
            </a:pPr>
            <a:r>
              <a:rPr lang="en-US" dirty="0" smtClean="0"/>
              <a:t>Goals for the workshop</a:t>
            </a:r>
          </a:p>
          <a:p>
            <a:pPr>
              <a:buFont typeface="Arial" pitchFamily="34" charset="0"/>
              <a:buChar char="•"/>
            </a:pPr>
            <a:r>
              <a:rPr lang="en-US" dirty="0" smtClean="0"/>
              <a:t>Who to send</a:t>
            </a:r>
          </a:p>
          <a:p>
            <a:pPr>
              <a:buFont typeface="Arial" pitchFamily="34" charset="0"/>
              <a:buChar char="•"/>
            </a:pPr>
            <a:r>
              <a:rPr lang="en-US" dirty="0" smtClean="0"/>
              <a:t>How to prepare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Platform+: What are the benefits?</a:t>
            </a:r>
            <a:endParaRPr lang="en-US" dirty="0"/>
          </a:p>
        </p:txBody>
      </p:sp>
      <p:sp>
        <p:nvSpPr>
          <p:cNvPr id="3" name="Content Placeholder 2"/>
          <p:cNvSpPr>
            <a:spLocks noGrp="1"/>
          </p:cNvSpPr>
          <p:nvPr>
            <p:ph idx="1"/>
          </p:nvPr>
        </p:nvSpPr>
        <p:spPr/>
        <p:txBody>
          <a:bodyPr/>
          <a:lstStyle/>
          <a:p>
            <a:r>
              <a:rPr lang="en-US" b="1" dirty="0" smtClean="0"/>
              <a:t>Attend to student variability through UDL.</a:t>
            </a:r>
          </a:p>
          <a:p>
            <a:pPr>
              <a:buFont typeface="Arial" pitchFamily="34" charset="0"/>
              <a:buChar char="•"/>
            </a:pPr>
            <a:r>
              <a:rPr lang="en-US" dirty="0" smtClean="0"/>
              <a:t>Universal Design for Learning enhancements increase flexibility and allow learners multiple ways to recognize, act on, and engage with knowledge.</a:t>
            </a:r>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Platform+: What are the benefits?</a:t>
            </a:r>
            <a:endParaRPr lang="en-US" dirty="0"/>
          </a:p>
        </p:txBody>
      </p:sp>
      <p:sp>
        <p:nvSpPr>
          <p:cNvPr id="3" name="Content Placeholder 2"/>
          <p:cNvSpPr>
            <a:spLocks noGrp="1"/>
          </p:cNvSpPr>
          <p:nvPr>
            <p:ph idx="1"/>
          </p:nvPr>
        </p:nvSpPr>
        <p:spPr/>
        <p:txBody>
          <a:bodyPr/>
          <a:lstStyle/>
          <a:p>
            <a:r>
              <a:rPr lang="en-US" b="1" dirty="0" smtClean="0"/>
              <a:t>Capture data on student learning and behavior.</a:t>
            </a:r>
          </a:p>
          <a:p>
            <a:pPr>
              <a:buFont typeface="Arial" pitchFamily="34" charset="0"/>
              <a:buChar char="•"/>
            </a:pPr>
            <a:r>
              <a:rPr lang="en-US" dirty="0" smtClean="0"/>
              <a:t>Track student actions through a course.</a:t>
            </a:r>
          </a:p>
          <a:p>
            <a:pPr>
              <a:buFont typeface="Arial" pitchFamily="34" charset="0"/>
              <a:buChar char="•"/>
            </a:pPr>
            <a:r>
              <a:rPr lang="en-US" dirty="0" smtClean="0"/>
              <a:t>Identify areas where students succeed and struggle. Use data reports to focus efforts to refine materials for future students.</a:t>
            </a:r>
          </a:p>
          <a:p>
            <a:pPr>
              <a:buFont typeface="Arial" pitchFamily="34" charset="0"/>
              <a:buChar char="•"/>
            </a:pPr>
            <a:r>
              <a:rPr lang="en-US" dirty="0" smtClean="0"/>
              <a:t>Measure effectiveness. Use data to evaluate</a:t>
            </a:r>
            <a:br>
              <a:rPr lang="en-US" dirty="0" smtClean="0"/>
            </a:br>
            <a:r>
              <a:rPr lang="en-US" dirty="0" smtClean="0"/>
              <a:t>the impact of the resources you create.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Data drives powerful </a:t>
            </a:r>
            <a:r>
              <a:rPr lang="en-US" dirty="0"/>
              <a:t>F</a:t>
            </a:r>
            <a:r>
              <a:rPr lang="en-US" dirty="0" smtClean="0"/>
              <a:t>eedback </a:t>
            </a:r>
            <a:r>
              <a:rPr lang="en-US" dirty="0"/>
              <a:t>L</a:t>
            </a:r>
            <a:r>
              <a:rPr lang="en-US" dirty="0" smtClean="0"/>
              <a:t>oops</a:t>
            </a:r>
            <a:endParaRPr lang="en-US" dirty="0"/>
          </a:p>
        </p:txBody>
      </p:sp>
      <p:pic>
        <p:nvPicPr>
          <p:cNvPr id="9" name="Content Placeholder 8" descr="Desert.jpg"/>
          <p:cNvPicPr>
            <a:picLocks noGrp="1" noChangeAspect="1"/>
          </p:cNvPicPr>
          <p:nvPr>
            <p:ph sz="half" idx="1"/>
          </p:nvPr>
        </p:nvPicPr>
        <p:blipFill>
          <a:blip r:embed="rId2" cstate="print"/>
          <a:stretch>
            <a:fillRect/>
          </a:stretch>
        </p:blipFill>
        <p:spPr>
          <a:xfrm>
            <a:off x="1828800" y="1066800"/>
            <a:ext cx="5638800" cy="4770425"/>
          </a:xfrm>
        </p:spPr>
      </p:pic>
    </p:spTree>
    <p:extLst>
      <p:ext uri="{BB962C8B-B14F-4D97-AF65-F5344CB8AC3E}">
        <p14:creationId xmlns="" xmlns:p14="http://schemas.microsoft.com/office/powerpoint/2010/main" val="620487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C:\Users\jar2\Dropbox\OER '11\LD1.png"/>
          <p:cNvPicPr>
            <a:picLocks noChangeAspect="1" noChangeArrowheads="1"/>
          </p:cNvPicPr>
          <p:nvPr/>
        </p:nvPicPr>
        <p:blipFill>
          <a:blip r:embed="rId3" cstate="print"/>
          <a:srcRect/>
          <a:stretch>
            <a:fillRect/>
          </a:stretch>
        </p:blipFill>
        <p:spPr bwMode="auto">
          <a:xfrm>
            <a:off x="1524000" y="1295400"/>
            <a:ext cx="6400800" cy="4624648"/>
          </a:xfrm>
          <a:prstGeom prst="rect">
            <a:avLst/>
          </a:prstGeom>
          <a:noFill/>
        </p:spPr>
      </p:pic>
      <p:sp>
        <p:nvSpPr>
          <p:cNvPr id="4" name="Title 3"/>
          <p:cNvSpPr>
            <a:spLocks noGrp="1"/>
          </p:cNvSpPr>
          <p:nvPr>
            <p:ph type="title"/>
          </p:nvPr>
        </p:nvSpPr>
        <p:spPr/>
        <p:txBody>
          <a:bodyPr>
            <a:normAutofit fontScale="90000"/>
          </a:bodyPr>
          <a:lstStyle/>
          <a:p>
            <a:r>
              <a:rPr lang="en-US" smtClean="0"/>
              <a:t>Instructor Learning Dashboard</a:t>
            </a:r>
            <a:endParaRPr lang="en-US" dirty="0"/>
          </a:p>
        </p:txBody>
      </p:sp>
    </p:spTree>
    <p:extLst>
      <p:ext uri="{BB962C8B-B14F-4D97-AF65-F5344CB8AC3E}">
        <p14:creationId xmlns="" xmlns:p14="http://schemas.microsoft.com/office/powerpoint/2010/main" val="2193394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Let’s acknowledge the tradeoffs</a:t>
            </a:r>
            <a:endParaRPr lang="en-US" sz="4400" dirty="0"/>
          </a:p>
        </p:txBody>
      </p:sp>
      <p:sp>
        <p:nvSpPr>
          <p:cNvPr id="3" name="Content Placeholder 2"/>
          <p:cNvSpPr>
            <a:spLocks noGrp="1"/>
          </p:cNvSpPr>
          <p:nvPr>
            <p:ph idx="1"/>
          </p:nvPr>
        </p:nvSpPr>
        <p:spPr>
          <a:xfrm>
            <a:off x="457200" y="1371600"/>
            <a:ext cx="8229600" cy="4525963"/>
          </a:xfrm>
        </p:spPr>
        <p:txBody>
          <a:bodyPr/>
          <a:lstStyle/>
          <a:p>
            <a:pPr>
              <a:buFont typeface="Arial" pitchFamily="34" charset="0"/>
              <a:buChar char="•"/>
            </a:pPr>
            <a:r>
              <a:rPr lang="en-US" dirty="0" smtClean="0"/>
              <a:t>Requires a measured design, built around observable learning outcomes</a:t>
            </a:r>
          </a:p>
          <a:p>
            <a:pPr>
              <a:buFont typeface="Arial" pitchFamily="34" charset="0"/>
              <a:buChar char="•"/>
            </a:pPr>
            <a:endParaRPr lang="en-US" dirty="0" smtClean="0"/>
          </a:p>
          <a:p>
            <a:pPr>
              <a:buFont typeface="Arial" pitchFamily="34" charset="0"/>
              <a:buChar char="•"/>
            </a:pPr>
            <a:r>
              <a:rPr lang="en-US" dirty="0" smtClean="0"/>
              <a:t>Not a learning management system or content repository for distributing existing resources.</a:t>
            </a:r>
          </a:p>
          <a:p>
            <a:pPr>
              <a:buFont typeface="Arial" pitchFamily="34" charset="0"/>
              <a:buChar char="•"/>
            </a:pPr>
            <a:endParaRPr lang="en-US" dirty="0" smtClean="0"/>
          </a:p>
          <a:p>
            <a:pPr>
              <a:buFont typeface="Arial" pitchFamily="34" charset="0"/>
              <a:buChar char="•"/>
            </a:pPr>
            <a:r>
              <a:rPr lang="en-US" dirty="0" smtClean="0"/>
              <a:t>Hosted solution, students access resources</a:t>
            </a:r>
            <a:br>
              <a:rPr lang="en-US" dirty="0" smtClean="0"/>
            </a:br>
            <a:r>
              <a:rPr lang="en-US" dirty="0" smtClean="0"/>
              <a:t>from a shared website.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Let’s acknowledge the tradeoffs</a:t>
            </a:r>
            <a:endParaRPr lang="en-US" sz="4400" dirty="0"/>
          </a:p>
        </p:txBody>
      </p:sp>
      <p:sp>
        <p:nvSpPr>
          <p:cNvPr id="3" name="Content Placeholder 2"/>
          <p:cNvSpPr>
            <a:spLocks noGrp="1"/>
          </p:cNvSpPr>
          <p:nvPr>
            <p:ph idx="1"/>
          </p:nvPr>
        </p:nvSpPr>
        <p:spPr>
          <a:xfrm>
            <a:off x="457200" y="1371600"/>
            <a:ext cx="8229600" cy="4525963"/>
          </a:xfrm>
        </p:spPr>
        <p:txBody>
          <a:bodyPr/>
          <a:lstStyle/>
          <a:p>
            <a:pPr>
              <a:buFont typeface="Arial" pitchFamily="34" charset="0"/>
              <a:buChar char="•"/>
            </a:pPr>
            <a:r>
              <a:rPr lang="en-US" dirty="0" smtClean="0"/>
              <a:t>Content not directly importable to other</a:t>
            </a:r>
            <a:br>
              <a:rPr lang="en-US" dirty="0" smtClean="0"/>
            </a:br>
            <a:r>
              <a:rPr lang="en-US" dirty="0" smtClean="0"/>
              <a:t>systems as a content package.</a:t>
            </a:r>
          </a:p>
          <a:p>
            <a:pPr>
              <a:buFont typeface="Arial" pitchFamily="34" charset="0"/>
              <a:buChar char="•"/>
            </a:pPr>
            <a:endParaRPr lang="en-US" dirty="0" smtClean="0"/>
          </a:p>
          <a:p>
            <a:pPr>
              <a:buFont typeface="Arial" pitchFamily="34" charset="0"/>
              <a:buChar char="•"/>
            </a:pPr>
            <a:r>
              <a:rPr lang="en-US" dirty="0" smtClean="0"/>
              <a:t>Not a “live edit”, WYSIWYG environment</a:t>
            </a:r>
          </a:p>
          <a:p>
            <a:pPr>
              <a:buFont typeface="Arial" pitchFamily="34" charset="0"/>
              <a:buChar char="•"/>
            </a:pPr>
            <a:endParaRPr lang="en-US" dirty="0" smtClean="0"/>
          </a:p>
          <a:p>
            <a:pPr>
              <a:buFont typeface="Arial" pitchFamily="34" charset="0"/>
              <a:buChar char="•"/>
            </a:pPr>
            <a:r>
              <a:rPr lang="en-US" dirty="0" smtClean="0"/>
              <a:t>Emphasis on stability for “live” courses,</a:t>
            </a:r>
            <a:br>
              <a:rPr lang="en-US" dirty="0" smtClean="0"/>
            </a:br>
            <a:r>
              <a:rPr lang="en-US" dirty="0" smtClean="0"/>
              <a:t>not a just-in-time authoring environment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By the end of the workshop…</a:t>
            </a:r>
            <a:endParaRPr lang="en-US" dirty="0"/>
          </a:p>
        </p:txBody>
      </p:sp>
      <p:sp>
        <p:nvSpPr>
          <p:cNvPr id="3" name="Content Placeholder 2"/>
          <p:cNvSpPr>
            <a:spLocks noGrp="1"/>
          </p:cNvSpPr>
          <p:nvPr>
            <p:ph idx="1"/>
          </p:nvPr>
        </p:nvSpPr>
        <p:spPr/>
        <p:txBody>
          <a:bodyPr/>
          <a:lstStyle/>
          <a:p>
            <a:r>
              <a:rPr lang="en-US" dirty="0" smtClean="0"/>
              <a:t>You will have created your first OLI module</a:t>
            </a:r>
          </a:p>
          <a:p>
            <a:endParaRPr lang="en-US" dirty="0" smtClean="0"/>
          </a:p>
          <a:p>
            <a:r>
              <a:rPr lang="en-US" dirty="0" smtClean="0"/>
              <a:t>Design learner centered content with UDL affordances</a:t>
            </a:r>
          </a:p>
          <a:p>
            <a:endParaRPr lang="en-US" dirty="0" smtClean="0"/>
          </a:p>
          <a:p>
            <a:r>
              <a:rPr lang="en-US" dirty="0" smtClean="0"/>
              <a:t>Design activities for data collection and feedback</a:t>
            </a:r>
          </a:p>
          <a:p>
            <a:endParaRPr lang="en-US" dirty="0" smtClean="0"/>
          </a:p>
          <a:p>
            <a:r>
              <a:rPr lang="en-US" dirty="0" smtClean="0"/>
              <a:t>Create and publish content to the OLI platform</a:t>
            </a:r>
          </a:p>
          <a:p>
            <a:endParaRPr lang="en-US" dirty="0" smtClean="0"/>
          </a:p>
          <a:p>
            <a:r>
              <a:rPr lang="en-US" dirty="0" smtClean="0"/>
              <a:t>Know where and how to get support</a:t>
            </a:r>
          </a:p>
          <a:p>
            <a:endParaRPr lang="en-US" dirty="0" smtClean="0"/>
          </a:p>
          <a:p>
            <a:r>
              <a:rPr lang="en-US" dirty="0" smtClean="0"/>
              <a:t>Implement a workflow and project plan to support your work</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Who do I send?</a:t>
            </a:r>
          </a:p>
        </p:txBody>
      </p:sp>
      <p:sp>
        <p:nvSpPr>
          <p:cNvPr id="3" name="Content Placeholder 2"/>
          <p:cNvSpPr>
            <a:spLocks noGrp="1"/>
          </p:cNvSpPr>
          <p:nvPr>
            <p:ph idx="1"/>
          </p:nvPr>
        </p:nvSpPr>
        <p:spPr/>
        <p:txBody>
          <a:bodyPr/>
          <a:lstStyle/>
          <a:p>
            <a:pPr>
              <a:buFont typeface="Arial" pitchFamily="34" charset="0"/>
              <a:buChar char="•"/>
            </a:pPr>
            <a:r>
              <a:rPr lang="en-US" dirty="0" smtClean="0"/>
              <a:t>Technical implementer role</a:t>
            </a:r>
          </a:p>
          <a:p>
            <a:pPr>
              <a:buFont typeface="Arial" pitchFamily="34" charset="0"/>
              <a:buChar char="•"/>
            </a:pPr>
            <a:r>
              <a:rPr lang="en-US" dirty="0" smtClean="0"/>
              <a:t>Instructional design role</a:t>
            </a:r>
          </a:p>
          <a:p>
            <a:pPr>
              <a:buFont typeface="Arial" pitchFamily="34" charset="0"/>
              <a:buChar char="•"/>
            </a:pPr>
            <a:r>
              <a:rPr lang="en-US" dirty="0" smtClean="0"/>
              <a:t>Faculty content expert role</a:t>
            </a:r>
          </a:p>
          <a:p>
            <a:pPr>
              <a:buFont typeface="Arial" pitchFamily="34" charset="0"/>
              <a:buChar char="•"/>
            </a:pPr>
            <a:endParaRPr lang="en-US" dirty="0" smtClean="0"/>
          </a:p>
          <a:p>
            <a:pPr>
              <a:buFont typeface="Arial" pitchFamily="34" charset="0"/>
              <a:buChar char="•"/>
            </a:pPr>
            <a:r>
              <a:rPr lang="en-US" dirty="0" smtClean="0"/>
              <a:t>Success at and after the workshop requires:</a:t>
            </a:r>
          </a:p>
          <a:p>
            <a:pPr lvl="1">
              <a:buFont typeface="Arial" pitchFamily="34" charset="0"/>
              <a:buChar char="•"/>
            </a:pPr>
            <a:r>
              <a:rPr lang="en-US" dirty="0" smtClean="0"/>
              <a:t>A project under active development</a:t>
            </a:r>
          </a:p>
          <a:p>
            <a:pPr lvl="1">
              <a:buFont typeface="Arial" pitchFamily="34" charset="0"/>
              <a:buChar char="•"/>
            </a:pPr>
            <a:r>
              <a:rPr lang="en-US" dirty="0" smtClean="0"/>
              <a:t>Sample content ready for the workshop</a:t>
            </a:r>
          </a:p>
          <a:p>
            <a:pPr lvl="1">
              <a:buFont typeface="Arial" pitchFamily="34" charset="0"/>
              <a:buChar char="•"/>
            </a:pPr>
            <a:r>
              <a:rPr lang="en-US" dirty="0" smtClean="0"/>
              <a:t>Ability to perform the technical tasks</a:t>
            </a:r>
          </a:p>
          <a:p>
            <a:pPr lvl="1">
              <a:buFont typeface="Arial" pitchFamily="34" charset="0"/>
              <a:buChar char="•"/>
            </a:pPr>
            <a:r>
              <a:rPr lang="en-US" dirty="0" smtClean="0"/>
              <a:t>Project team with time and institutional support to continue</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buFont typeface="Arial" pitchFamily="34" charset="0"/>
              <a:buChar char="•"/>
            </a:pPr>
            <a:r>
              <a:rPr lang="en-US" sz="2800" dirty="0" smtClean="0"/>
              <a:t>Create and edit XML documents</a:t>
            </a:r>
          </a:p>
          <a:p>
            <a:pPr marL="342900" lvl="3" indent="-342900">
              <a:buFont typeface="Arial" pitchFamily="34" charset="0"/>
              <a:buChar char="•"/>
            </a:pPr>
            <a:r>
              <a:rPr lang="en-US" sz="2800" dirty="0" smtClean="0"/>
              <a:t>Manage files in a version control system</a:t>
            </a:r>
          </a:p>
          <a:p>
            <a:pPr marL="342900" lvl="3" indent="-342900">
              <a:buFont typeface="Arial" pitchFamily="34" charset="0"/>
              <a:buChar char="•"/>
            </a:pPr>
            <a:r>
              <a:rPr lang="en-US" sz="2800" dirty="0" smtClean="0"/>
              <a:t>Operate UNIX command line tools</a:t>
            </a:r>
          </a:p>
          <a:p>
            <a:pPr marL="342900" lvl="3" indent="-342900">
              <a:buFont typeface="Arial" pitchFamily="34" charset="0"/>
              <a:buChar char="•"/>
            </a:pPr>
            <a:r>
              <a:rPr lang="en-US" sz="2800" dirty="0" smtClean="0"/>
              <a:t>Create media files for the web</a:t>
            </a:r>
          </a:p>
          <a:p>
            <a:pPr marL="342900" lvl="3" indent="-342900">
              <a:buFont typeface="Arial" pitchFamily="34" charset="0"/>
              <a:buChar char="•"/>
            </a:pPr>
            <a:r>
              <a:rPr lang="en-US" sz="2800" dirty="0" smtClean="0"/>
              <a:t>Troubleshoot common problems for the web </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r>
              <a:rPr lang="en-US" sz="2800" dirty="0" smtClean="0"/>
              <a:t>XML</a:t>
            </a:r>
          </a:p>
          <a:p>
            <a:pPr marL="342900" lvl="3" indent="-342900">
              <a:buFont typeface="Arial" pitchFamily="34" charset="0"/>
              <a:buChar char="•"/>
            </a:pPr>
            <a:r>
              <a:rPr lang="en-US" sz="2400" dirty="0" smtClean="0"/>
              <a:t>Create new and modify existing XML documents.</a:t>
            </a:r>
          </a:p>
          <a:p>
            <a:pPr marL="342900" lvl="3" indent="-342900">
              <a:buFont typeface="Arial" pitchFamily="34" charset="0"/>
              <a:buChar char="•"/>
            </a:pPr>
            <a:r>
              <a:rPr lang="en-US" sz="2400" dirty="0" smtClean="0"/>
              <a:t>Use an XML editor to validate a document.</a:t>
            </a:r>
          </a:p>
          <a:p>
            <a:pPr marL="342900" lvl="3" indent="-342900">
              <a:buFont typeface="Arial" pitchFamily="34" charset="0"/>
              <a:buChar char="•"/>
            </a:pPr>
            <a:r>
              <a:rPr lang="en-US" sz="2400" dirty="0" smtClean="0"/>
              <a:t>Identify and correct syntax errors which prevent</a:t>
            </a:r>
            <a:br>
              <a:rPr lang="en-US" sz="2400" dirty="0" smtClean="0"/>
            </a:br>
            <a:r>
              <a:rPr lang="en-US" sz="2400" dirty="0" smtClean="0"/>
              <a:t>a document from validating.</a:t>
            </a:r>
          </a:p>
          <a:p>
            <a:pPr marL="342900" lvl="3" indent="-342900">
              <a:buFont typeface="Arial" pitchFamily="34" charset="0"/>
              <a:buChar char="•"/>
            </a:pPr>
            <a:r>
              <a:rPr lang="en-US" sz="2400" dirty="0" smtClean="0"/>
              <a:t>Use an XML editor to identify which elements and attributes are relevant in a given.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fontScale="90000"/>
          </a:bodyPr>
          <a:lstStyle/>
          <a:p>
            <a:r>
              <a:rPr lang="en-US" sz="3600" dirty="0" smtClean="0"/>
              <a:t>The Open Learning Initiative</a:t>
            </a:r>
            <a:endParaRPr lang="en-US" sz="3600" dirty="0"/>
          </a:p>
        </p:txBody>
      </p:sp>
      <p:sp>
        <p:nvSpPr>
          <p:cNvPr id="3" name="Content Placeholder 2"/>
          <p:cNvSpPr>
            <a:spLocks noGrp="1"/>
          </p:cNvSpPr>
          <p:nvPr>
            <p:ph idx="1"/>
          </p:nvPr>
        </p:nvSpPr>
        <p:spPr/>
        <p:txBody>
          <a:bodyPr lIns="0">
            <a:normAutofit/>
          </a:bodyPr>
          <a:lstStyle/>
          <a:p>
            <a:pPr marL="164592" indent="0">
              <a:buNone/>
            </a:pPr>
            <a:r>
              <a:rPr lang="en-US" dirty="0" smtClean="0"/>
              <a:t>Established in 2002 to </a:t>
            </a:r>
            <a:r>
              <a:rPr lang="en-US" dirty="0" smtClean="0">
                <a:latin typeface="Arial"/>
                <a:cs typeface="Arial"/>
              </a:rPr>
              <a:t>produce </a:t>
            </a:r>
            <a:r>
              <a:rPr lang="en-US" dirty="0">
                <a:latin typeface="Arial"/>
                <a:cs typeface="Arial"/>
              </a:rPr>
              <a:t>and improve exemplars of </a:t>
            </a:r>
            <a:r>
              <a:rPr lang="en-US" dirty="0" smtClean="0">
                <a:latin typeface="Arial"/>
                <a:cs typeface="Arial"/>
              </a:rPr>
              <a:t>scientifically-designed </a:t>
            </a:r>
            <a:r>
              <a:rPr lang="en-US" dirty="0">
                <a:latin typeface="Arial"/>
                <a:cs typeface="Arial"/>
              </a:rPr>
              <a:t>online courses </a:t>
            </a:r>
            <a:r>
              <a:rPr lang="en-US" dirty="0" smtClean="0">
                <a:latin typeface="Arial"/>
                <a:cs typeface="Arial"/>
              </a:rPr>
              <a:t>that </a:t>
            </a:r>
            <a:r>
              <a:rPr lang="en-US" dirty="0">
                <a:latin typeface="Arial"/>
                <a:cs typeface="Arial"/>
              </a:rPr>
              <a:t>enact instruction and support </a:t>
            </a:r>
            <a:r>
              <a:rPr lang="en-US" dirty="0" smtClean="0">
                <a:latin typeface="Arial"/>
                <a:cs typeface="Arial"/>
              </a:rPr>
              <a:t>instructors.  Current goals:</a:t>
            </a:r>
            <a:br>
              <a:rPr lang="en-US" dirty="0" smtClean="0">
                <a:latin typeface="Arial"/>
                <a:cs typeface="Arial"/>
              </a:rPr>
            </a:br>
            <a:endParaRPr lang="en-US" dirty="0" smtClean="0"/>
          </a:p>
          <a:p>
            <a:pPr lvl="1">
              <a:buFont typeface="Arial"/>
              <a:buChar char="•"/>
            </a:pPr>
            <a:r>
              <a:rPr lang="en-US" dirty="0"/>
              <a:t>Support better learning and instruction with high-quality, scientifically-based, classroom-tested online courses and </a:t>
            </a:r>
            <a:r>
              <a:rPr lang="en-US" dirty="0" smtClean="0"/>
              <a:t>materials.</a:t>
            </a:r>
          </a:p>
          <a:p>
            <a:pPr lvl="1">
              <a:buFont typeface="Arial"/>
              <a:buChar char="•"/>
            </a:pPr>
            <a:r>
              <a:rPr lang="en-US" dirty="0"/>
              <a:t>Share our courses and materials openly and freely so that anyone can </a:t>
            </a:r>
            <a:r>
              <a:rPr lang="en-US" dirty="0" smtClean="0"/>
              <a:t>learn.</a:t>
            </a:r>
          </a:p>
          <a:p>
            <a:pPr lvl="1">
              <a:buFont typeface="Arial"/>
              <a:buChar char="•"/>
            </a:pPr>
            <a:r>
              <a:rPr lang="en-US" dirty="0"/>
              <a:t>Develop a community of use, research, and </a:t>
            </a:r>
            <a:r>
              <a:rPr lang="en-US" dirty="0" smtClean="0"/>
              <a:t>development.</a:t>
            </a:r>
          </a:p>
          <a:p>
            <a:pPr lvl="1">
              <a:buFont typeface="Arial"/>
              <a:buChar cha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r>
              <a:rPr lang="en-US" sz="2800" dirty="0" smtClean="0"/>
              <a:t>UNIX</a:t>
            </a:r>
          </a:p>
          <a:p>
            <a:pPr marL="342900" lvl="3" indent="-342900">
              <a:buFont typeface="Arial" pitchFamily="34" charset="0"/>
              <a:buChar char="•"/>
            </a:pPr>
            <a:r>
              <a:rPr lang="en-US" sz="2400" dirty="0" smtClean="0"/>
              <a:t>Connect to a remote system using an SSH client.</a:t>
            </a:r>
          </a:p>
          <a:p>
            <a:pPr marL="342900" lvl="3" indent="-342900">
              <a:buFont typeface="Arial" pitchFamily="34" charset="0"/>
              <a:buChar char="•"/>
            </a:pPr>
            <a:r>
              <a:rPr lang="en-US" sz="2400" dirty="0" smtClean="0"/>
              <a:t>Navigate to a given directory (</a:t>
            </a:r>
            <a:r>
              <a:rPr lang="en-US" sz="2400" dirty="0" err="1" smtClean="0"/>
              <a:t>cd</a:t>
            </a:r>
            <a:r>
              <a:rPr lang="en-US" sz="2400" dirty="0" smtClean="0"/>
              <a:t>).</a:t>
            </a:r>
          </a:p>
          <a:p>
            <a:pPr marL="342900" lvl="3" indent="-342900">
              <a:buFont typeface="Arial" pitchFamily="34" charset="0"/>
              <a:buChar char="•"/>
            </a:pPr>
            <a:r>
              <a:rPr lang="en-US" sz="2400" dirty="0" smtClean="0"/>
              <a:t>List the contents of a directory (</a:t>
            </a:r>
            <a:r>
              <a:rPr lang="en-US" sz="2400" dirty="0" err="1" smtClean="0"/>
              <a:t>ls</a:t>
            </a:r>
            <a:r>
              <a:rPr lang="en-US" sz="2400" dirty="0" smtClean="0"/>
              <a:t>).</a:t>
            </a:r>
          </a:p>
          <a:p>
            <a:pPr marL="342900" lvl="3" indent="-342900">
              <a:buFont typeface="Arial" pitchFamily="34" charset="0"/>
              <a:buChar char="•"/>
            </a:pPr>
            <a:r>
              <a:rPr lang="en-US" sz="2400" dirty="0" smtClean="0"/>
              <a:t>Copy (cp) and move (</a:t>
            </a:r>
            <a:r>
              <a:rPr lang="en-US" sz="2400" dirty="0" err="1" smtClean="0"/>
              <a:t>mv</a:t>
            </a:r>
            <a:r>
              <a:rPr lang="en-US" sz="2400" dirty="0" smtClean="0"/>
              <a:t>) files.</a:t>
            </a:r>
          </a:p>
          <a:p>
            <a:pPr marL="342900" lvl="3" indent="-342900">
              <a:buFont typeface="Arial" pitchFamily="34" charset="0"/>
              <a:buChar char="•"/>
            </a:pPr>
            <a:r>
              <a:rPr lang="en-US" sz="2400" dirty="0" smtClean="0"/>
              <a:t>Work with relative and absolute paths.</a:t>
            </a:r>
          </a:p>
          <a:p>
            <a:pPr marL="342900" lvl="3" indent="-342900">
              <a:buFont typeface="Arial" pitchFamily="34" charset="0"/>
              <a:buChar char="•"/>
            </a:pPr>
            <a:r>
              <a:rPr lang="en-US" sz="2400" dirty="0" smtClean="0"/>
              <a:t>Follow step by step instructions, to run a series commands that perform a task.</a:t>
            </a:r>
          </a:p>
          <a:p>
            <a:pPr marL="342900" lvl="3" indent="-342900">
              <a:buFont typeface="Arial" pitchFamily="34" charset="0"/>
              <a:buChar char="•"/>
            </a:pPr>
            <a:r>
              <a:rPr lang="en-US" sz="2400" dirty="0" smtClean="0"/>
              <a:t>Run existing command line tools and scripts.</a:t>
            </a:r>
          </a:p>
          <a:p>
            <a:pPr marL="342900" lvl="3" indent="-342900">
              <a:buFont typeface="Arial" pitchFamily="34" charset="0"/>
              <a:buChar char="•"/>
            </a:pPr>
            <a:r>
              <a:rPr lang="en-US" sz="2400" dirty="0" smtClean="0"/>
              <a:t>No programming or shell scripting skills required.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r>
              <a:rPr lang="en-US" sz="2800" dirty="0" smtClean="0"/>
              <a:t>Version Control</a:t>
            </a:r>
          </a:p>
          <a:p>
            <a:pPr marL="342900" lvl="3" indent="-342900">
              <a:buFont typeface="Arial" pitchFamily="34" charset="0"/>
              <a:buChar char="•"/>
            </a:pPr>
            <a:r>
              <a:rPr lang="en-US" sz="2400" dirty="0" smtClean="0"/>
              <a:t>Previous experience with version control preferred but not required (e.g. CVS, Subversion, </a:t>
            </a:r>
            <a:r>
              <a:rPr lang="en-US" sz="2400" dirty="0" err="1" smtClean="0"/>
              <a:t>Git</a:t>
            </a:r>
            <a:r>
              <a:rPr lang="en-US" sz="2400" dirty="0" smtClean="0"/>
              <a:t>, etc.)</a:t>
            </a:r>
          </a:p>
          <a:p>
            <a:pPr marL="342900" lvl="3" indent="-342900">
              <a:buFont typeface="Arial" pitchFamily="34" charset="0"/>
              <a:buChar char="•"/>
            </a:pPr>
            <a:r>
              <a:rPr lang="en-US" sz="2400" dirty="0" smtClean="0"/>
              <a:t>Checkout a local copy of the files from the repository to your computer.</a:t>
            </a:r>
          </a:p>
          <a:p>
            <a:pPr marL="342900" lvl="3" indent="-342900">
              <a:buFont typeface="Arial" pitchFamily="34" charset="0"/>
              <a:buChar char="•"/>
            </a:pPr>
            <a:r>
              <a:rPr lang="en-US" sz="2400" dirty="0" smtClean="0"/>
              <a:t>Add, delete, modify files to and from the repository.</a:t>
            </a:r>
          </a:p>
          <a:p>
            <a:pPr marL="342900" lvl="3" indent="-342900">
              <a:buFont typeface="Arial" pitchFamily="34" charset="0"/>
              <a:buChar char="•"/>
            </a:pPr>
            <a:r>
              <a:rPr lang="en-US" sz="2400" dirty="0" smtClean="0"/>
              <a:t>"Commit" changes from your computer to the repository.</a:t>
            </a:r>
            <a:endParaRPr lang="en-US" sz="5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r>
              <a:rPr lang="en-US" sz="2800" dirty="0" smtClean="0"/>
              <a:t>Web Development</a:t>
            </a:r>
          </a:p>
          <a:p>
            <a:pPr marL="342900" lvl="3" indent="-342900">
              <a:buFont typeface="Arial" pitchFamily="34" charset="0"/>
              <a:buChar char="•"/>
            </a:pPr>
            <a:r>
              <a:rPr lang="en-US" sz="2400" dirty="0" smtClean="0"/>
              <a:t>Create and resize images for the web.</a:t>
            </a:r>
          </a:p>
          <a:p>
            <a:pPr marL="342900" lvl="3" indent="-342900">
              <a:buFont typeface="Arial" pitchFamily="34" charset="0"/>
              <a:buChar char="•"/>
            </a:pPr>
            <a:r>
              <a:rPr lang="en-US" sz="2400" dirty="0" smtClean="0"/>
              <a:t>Familiarity with common image, audio, and video formats.</a:t>
            </a:r>
          </a:p>
          <a:p>
            <a:pPr marL="342900" lvl="3" indent="-342900">
              <a:buFont typeface="Arial" pitchFamily="34" charset="0"/>
              <a:buChar char="•"/>
            </a:pPr>
            <a:r>
              <a:rPr lang="en-US" sz="2400" dirty="0" smtClean="0"/>
              <a:t>Mastery of basic web concepts: hyperlinks, URLs and file paths, etc.</a:t>
            </a:r>
          </a:p>
          <a:p>
            <a:pPr marL="342900" lvl="3" indent="-342900">
              <a:buFont typeface="Arial" pitchFamily="34" charset="0"/>
              <a:buChar char="•"/>
            </a:pPr>
            <a:r>
              <a:rPr lang="en-US" sz="2400" dirty="0" smtClean="0"/>
              <a:t>Ability to organize and manage web assets</a:t>
            </a:r>
          </a:p>
          <a:p>
            <a:pPr marL="342900" lvl="3" indent="-342900">
              <a:buFont typeface="Arial" pitchFamily="34" charset="0"/>
              <a:buChar char="•"/>
            </a:pPr>
            <a:r>
              <a:rPr lang="en-US" sz="2400" dirty="0" smtClean="0"/>
              <a:t>Establish and keep to a file naming convention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Prepare</a:t>
            </a:r>
            <a:endParaRPr lang="en-US" dirty="0"/>
          </a:p>
        </p:txBody>
      </p:sp>
      <p:sp>
        <p:nvSpPr>
          <p:cNvPr id="3" name="Content Placeholder 2"/>
          <p:cNvSpPr>
            <a:spLocks noGrp="1"/>
          </p:cNvSpPr>
          <p:nvPr>
            <p:ph idx="1"/>
          </p:nvPr>
        </p:nvSpPr>
        <p:spPr/>
        <p:txBody>
          <a:bodyPr/>
          <a:lstStyle/>
          <a:p>
            <a:r>
              <a:rPr lang="en-US" dirty="0" smtClean="0"/>
              <a:t>Three webinars leading up to the workshop:</a:t>
            </a:r>
          </a:p>
          <a:p>
            <a:endParaRPr lang="en-US" dirty="0" smtClean="0"/>
          </a:p>
          <a:p>
            <a:pPr>
              <a:buFont typeface="Arial" pitchFamily="34" charset="0"/>
              <a:buChar char="•"/>
            </a:pPr>
            <a:r>
              <a:rPr lang="en-US" dirty="0" smtClean="0"/>
              <a:t>Tuesday, September 11 – </a:t>
            </a:r>
            <a:r>
              <a:rPr lang="en-US" dirty="0" smtClean="0"/>
              <a:t>2:30pm </a:t>
            </a:r>
            <a:r>
              <a:rPr lang="en-US" dirty="0" smtClean="0"/>
              <a:t>ET</a:t>
            </a:r>
          </a:p>
          <a:p>
            <a:r>
              <a:rPr lang="en-US" sz="2000" dirty="0" smtClean="0"/>
              <a:t>Platform Overview</a:t>
            </a:r>
          </a:p>
          <a:p>
            <a:endParaRPr lang="en-US" dirty="0" smtClean="0"/>
          </a:p>
          <a:p>
            <a:pPr>
              <a:buFont typeface="Arial" pitchFamily="34" charset="0"/>
              <a:buChar char="•"/>
            </a:pPr>
            <a:r>
              <a:rPr lang="en-US" dirty="0" smtClean="0"/>
              <a:t>Tuesday, September 18 – </a:t>
            </a:r>
            <a:r>
              <a:rPr lang="en-US" dirty="0" smtClean="0"/>
              <a:t>2:30pm </a:t>
            </a:r>
            <a:r>
              <a:rPr lang="en-US" dirty="0" smtClean="0"/>
              <a:t>ET</a:t>
            </a:r>
          </a:p>
          <a:p>
            <a:r>
              <a:rPr lang="en-US" sz="2000" dirty="0" smtClean="0"/>
              <a:t>Authoring Tools</a:t>
            </a:r>
          </a:p>
          <a:p>
            <a:r>
              <a:rPr lang="en-US" sz="2000" dirty="0" smtClean="0"/>
              <a:t>Configuring Your Computer</a:t>
            </a:r>
          </a:p>
          <a:p>
            <a:r>
              <a:rPr lang="en-US" sz="2000" dirty="0" smtClean="0"/>
              <a:t>Assignment of Pre-Work</a:t>
            </a:r>
          </a:p>
          <a:p>
            <a:endParaRPr lang="en-US" dirty="0" smtClean="0"/>
          </a:p>
          <a:p>
            <a:pPr>
              <a:buFont typeface="Arial" pitchFamily="34" charset="0"/>
              <a:buChar char="•"/>
            </a:pPr>
            <a:r>
              <a:rPr lang="en-US" dirty="0" smtClean="0"/>
              <a:t>Tuesday, September 25 – </a:t>
            </a:r>
            <a:r>
              <a:rPr lang="en-US" dirty="0" smtClean="0"/>
              <a:t>2:30pm </a:t>
            </a:r>
            <a:r>
              <a:rPr lang="en-US" dirty="0" smtClean="0"/>
              <a:t>ET</a:t>
            </a:r>
          </a:p>
          <a:p>
            <a:r>
              <a:rPr lang="en-US" sz="2000" dirty="0" smtClean="0"/>
              <a:t>Version Control with SVN</a:t>
            </a:r>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Workshop Pre-Work</a:t>
            </a:r>
            <a:endParaRPr lang="en-US" dirty="0"/>
          </a:p>
        </p:txBody>
      </p:sp>
      <p:sp>
        <p:nvSpPr>
          <p:cNvPr id="3" name="Content Placeholder 2"/>
          <p:cNvSpPr>
            <a:spLocks noGrp="1"/>
          </p:cNvSpPr>
          <p:nvPr>
            <p:ph idx="1"/>
          </p:nvPr>
        </p:nvSpPr>
        <p:spPr/>
        <p:txBody>
          <a:bodyPr/>
          <a:lstStyle/>
          <a:p>
            <a:r>
              <a:rPr lang="en-US" sz="2800" dirty="0" smtClean="0"/>
              <a:t>Prepare Content</a:t>
            </a:r>
          </a:p>
          <a:p>
            <a:pPr>
              <a:buFont typeface="Arial" pitchFamily="34" charset="0"/>
              <a:buChar char="•"/>
            </a:pPr>
            <a:r>
              <a:rPr lang="en-US" sz="2800" dirty="0" smtClean="0"/>
              <a:t>1 or 2  Student centered measureable learning outcomes</a:t>
            </a:r>
          </a:p>
          <a:p>
            <a:pPr>
              <a:buFont typeface="Arial" pitchFamily="34" charset="0"/>
              <a:buChar char="•"/>
            </a:pPr>
            <a:r>
              <a:rPr lang="en-US" sz="2800" dirty="0" smtClean="0"/>
              <a:t>2 to 3  </a:t>
            </a:r>
            <a:r>
              <a:rPr lang="en-US" sz="2800" dirty="0" smtClean="0"/>
              <a:t>Activities with hints/feedback to </a:t>
            </a:r>
            <a:r>
              <a:rPr lang="en-US" sz="2800" dirty="0" smtClean="0"/>
              <a:t>practice the outcome</a:t>
            </a:r>
          </a:p>
          <a:p>
            <a:pPr>
              <a:buFont typeface="Arial" pitchFamily="34" charset="0"/>
              <a:buChar char="•"/>
            </a:pPr>
            <a:r>
              <a:rPr lang="en-US" sz="2800" dirty="0" smtClean="0"/>
              <a:t>2 to 3  Pages of text in support of the outcome</a:t>
            </a:r>
          </a:p>
          <a:p>
            <a:endParaRPr lang="en-US" sz="2800" dirty="0" smtClean="0"/>
          </a:p>
          <a:p>
            <a:pPr>
              <a:buFont typeface="Arial" pitchFamily="34" charset="0"/>
              <a:buChar char="•"/>
            </a:pPr>
            <a:r>
              <a:rPr lang="en-US" sz="2800" dirty="0" smtClean="0"/>
              <a:t>Test and configure your system</a:t>
            </a: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22885" y="1645920"/>
            <a:ext cx="8698230" cy="4937760"/>
          </a:xfrm>
        </p:spPr>
        <p:txBody>
          <a:bodyPr lIns="0" tIns="0" rIns="0" bIns="0"/>
          <a:lstStyle/>
          <a:p>
            <a:pPr marL="0" indent="0" eaLnBrk="1" hangingPunct="1">
              <a:lnSpc>
                <a:spcPct val="95000"/>
              </a:lnSpc>
              <a:spcBef>
                <a:spcPct val="0"/>
              </a:spcBef>
              <a:buNone/>
              <a:defRPr/>
            </a:pPr>
            <a:r>
              <a:rPr lang="en-US" sz="2400" dirty="0">
                <a:solidFill>
                  <a:srgbClr val="000000"/>
                </a:solidFill>
                <a:latin typeface="Arial" charset="0"/>
              </a:rPr>
              <a:t> </a:t>
            </a:r>
          </a:p>
        </p:txBody>
      </p:sp>
      <p:sp>
        <p:nvSpPr>
          <p:cNvPr id="5" name="Rectangle 3"/>
          <p:cNvSpPr txBox="1">
            <a:spLocks noChangeArrowheads="1"/>
          </p:cNvSpPr>
          <p:nvPr/>
        </p:nvSpPr>
        <p:spPr bwMode="auto">
          <a:xfrm>
            <a:off x="990600" y="1447800"/>
            <a:ext cx="7772400" cy="4191000"/>
          </a:xfrm>
          <a:prstGeom prst="rect">
            <a:avLst/>
          </a:prstGeom>
          <a:noFill/>
          <a:ln>
            <a:miter lim="800000"/>
            <a:headEnd/>
            <a:tailEnd/>
          </a:ln>
        </p:spPr>
        <p:txBody>
          <a:bodyPr/>
          <a:lstStyle/>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32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“Improvement in Post Secondary Education will require converting teaching from a ‘solo sport’ to a community based research activity.”  </a:t>
            </a:r>
            <a:endPar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2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—Herbert Simon</a:t>
            </a: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270251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3600" dirty="0" smtClean="0"/>
              <a:t>Platform+ Workshop:</a:t>
            </a:r>
          </a:p>
          <a:p>
            <a:r>
              <a:rPr lang="en-US" sz="2800" dirty="0" smtClean="0"/>
              <a:t>October 3,4 and 5</a:t>
            </a:r>
          </a:p>
          <a:p>
            <a:r>
              <a:rPr lang="en-US" sz="2800" dirty="0" smtClean="0"/>
              <a:t>Carnegie Mellon University</a:t>
            </a:r>
          </a:p>
          <a:p>
            <a:r>
              <a:rPr lang="en-US" sz="2800" dirty="0" smtClean="0"/>
              <a:t>Pittsburgh, PA</a:t>
            </a:r>
          </a:p>
          <a:p>
            <a:endParaRPr lang="en-US" sz="2800" dirty="0" smtClean="0"/>
          </a:p>
          <a:p>
            <a:r>
              <a:rPr lang="en-US" sz="3600" dirty="0" smtClean="0"/>
              <a:t>Contact us at:</a:t>
            </a:r>
          </a:p>
          <a:p>
            <a:r>
              <a:rPr lang="en-US" sz="2800" dirty="0" smtClean="0"/>
              <a:t>oli-platform@andrew.cmu.edu</a:t>
            </a:r>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143000"/>
            <a:ext cx="3008313" cy="4691063"/>
          </a:xfrm>
        </p:spPr>
        <p:txBody>
          <a:bodyPr anchor="ctr" anchorCtr="0"/>
          <a:lstStyle/>
          <a:p>
            <a:r>
              <a:rPr lang="en-US" sz="2000" dirty="0" smtClean="0"/>
              <a:t>An approach to designing, developing, delivering and improving learning experiences</a:t>
            </a:r>
            <a:endParaRPr lang="en-US" sz="2000" dirty="0"/>
          </a:p>
        </p:txBody>
      </p:sp>
      <p:graphicFrame>
        <p:nvGraphicFramePr>
          <p:cNvPr id="9" name="Content Placeholder 8"/>
          <p:cNvGraphicFramePr>
            <a:graphicFrameLocks noGrp="1"/>
          </p:cNvGraphicFramePr>
          <p:nvPr>
            <p:ph idx="1"/>
            <p:extLst>
              <p:ext uri="{D42A27DB-BD31-4B8C-83A1-F6EECF244321}">
                <p14:modId xmlns="" xmlns:p14="http://schemas.microsoft.com/office/powerpoint/2010/main" val="688559067"/>
              </p:ext>
            </p:extLst>
          </p:nvPr>
        </p:nvGraphicFramePr>
        <p:xfrm>
          <a:off x="3651250" y="1155700"/>
          <a:ext cx="5111750" cy="467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itle 1"/>
          <p:cNvSpPr>
            <a:spLocks noGrp="1"/>
          </p:cNvSpPr>
          <p:nvPr>
            <p:ph type="title"/>
          </p:nvPr>
        </p:nvSpPr>
        <p:spPr>
          <a:xfrm>
            <a:off x="228600" y="152400"/>
            <a:ext cx="8229600" cy="762000"/>
          </a:xfrm>
        </p:spPr>
        <p:txBody>
          <a:bodyPr anchor="t" anchorCtr="0">
            <a:normAutofit fontScale="90000"/>
          </a:bodyPr>
          <a:lstStyle/>
          <a:p>
            <a:r>
              <a:rPr lang="en-US" sz="3200" b="0" dirty="0" smtClean="0"/>
              <a:t>More than Technology </a:t>
            </a:r>
            <a:br>
              <a:rPr lang="en-US" sz="3200" b="0" dirty="0" smtClean="0"/>
            </a:br>
            <a:r>
              <a:rPr lang="en-US" sz="3200" b="0" dirty="0" smtClean="0"/>
              <a:t>– An Approach to Effective Instruction</a:t>
            </a:r>
            <a:endParaRPr lang="en-US" sz="3200" b="0" dirty="0"/>
          </a:p>
        </p:txBody>
      </p:sp>
    </p:spTree>
    <p:extLst>
      <p:ext uri="{BB962C8B-B14F-4D97-AF65-F5344CB8AC3E}">
        <p14:creationId xmlns="" xmlns:p14="http://schemas.microsoft.com/office/powerpoint/2010/main" val="2083183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Learner Centered Design</a:t>
            </a:r>
            <a:endParaRPr lang="en-US" sz="3600" dirty="0"/>
          </a:p>
        </p:txBody>
      </p:sp>
      <p:sp>
        <p:nvSpPr>
          <p:cNvPr id="4" name="Content Placeholder 3"/>
          <p:cNvSpPr>
            <a:spLocks noGrp="1"/>
          </p:cNvSpPr>
          <p:nvPr>
            <p:ph sz="half" idx="1"/>
          </p:nvPr>
        </p:nvSpPr>
        <p:spPr/>
        <p:txBody>
          <a:bodyPr/>
          <a:lstStyle/>
          <a:p>
            <a:pPr>
              <a:buClr>
                <a:srgbClr val="A50021"/>
              </a:buClr>
              <a:buSzPct val="75000"/>
              <a:buNone/>
            </a:pPr>
            <a:r>
              <a:rPr lang="en-US" sz="2400" dirty="0" smtClean="0">
                <a:latin typeface="Times New Roman" charset="0"/>
              </a:rPr>
              <a:t>	Learning results from what the student does and thinks and only from what the student does and thinks.  The teacher can advance learning only by influencing what the student does to learn.</a:t>
            </a:r>
          </a:p>
          <a:p>
            <a:pPr>
              <a:buClr>
                <a:srgbClr val="A50021"/>
              </a:buClr>
              <a:buSzPct val="75000"/>
            </a:pPr>
            <a:endParaRPr lang="en-US" sz="2400" dirty="0" smtClean="0">
              <a:latin typeface="Times New Roman" charset="0"/>
            </a:endParaRPr>
          </a:p>
          <a:p>
            <a:pPr>
              <a:buClr>
                <a:srgbClr val="A50021"/>
              </a:buClr>
              <a:buSzPct val="75000"/>
              <a:buNone/>
            </a:pPr>
            <a:r>
              <a:rPr lang="en-US" sz="1600" dirty="0" smtClean="0">
                <a:latin typeface="Times New Roman" charset="0"/>
              </a:rPr>
              <a:t>Herbert Simon, 2001</a:t>
            </a:r>
          </a:p>
          <a:p>
            <a:endParaRPr lang="en-US" sz="2400" dirty="0"/>
          </a:p>
        </p:txBody>
      </p:sp>
      <p:sp>
        <p:nvSpPr>
          <p:cNvPr id="5" name="Content Placeholder 4"/>
          <p:cNvSpPr>
            <a:spLocks noGrp="1"/>
          </p:cNvSpPr>
          <p:nvPr>
            <p:ph sz="half" idx="4294967295"/>
          </p:nvPr>
        </p:nvSpPr>
        <p:spPr>
          <a:xfrm>
            <a:off x="4648200" y="1600200"/>
            <a:ext cx="4038600" cy="4525963"/>
          </a:xfrm>
          <a:prstGeom prst="rect">
            <a:avLst/>
          </a:prstGeom>
        </p:spPr>
        <p:txBody>
          <a:bodyPr/>
          <a:lstStyle/>
          <a:p>
            <a:pPr>
              <a:buClr>
                <a:srgbClr val="A50021"/>
              </a:buClr>
              <a:buSzPct val="75000"/>
              <a:buNone/>
            </a:pPr>
            <a:r>
              <a:rPr lang="en-US" sz="2400" dirty="0" smtClean="0">
                <a:latin typeface="Times New Roman" charset="0"/>
              </a:rPr>
              <a:t>	It’s not teaching that causes learning. </a:t>
            </a:r>
            <a:r>
              <a:rPr lang="en-US" sz="2400" i="1" dirty="0" smtClean="0">
                <a:latin typeface="Times New Roman" charset="0"/>
              </a:rPr>
              <a:t>Attempts</a:t>
            </a:r>
            <a:r>
              <a:rPr lang="en-US" sz="2400" dirty="0" smtClean="0">
                <a:latin typeface="Times New Roman" charset="0"/>
              </a:rPr>
              <a:t> by the learner to </a:t>
            </a:r>
            <a:r>
              <a:rPr lang="en-US" sz="2400" i="1" dirty="0" smtClean="0">
                <a:latin typeface="Times New Roman" charset="0"/>
              </a:rPr>
              <a:t>perform</a:t>
            </a:r>
            <a:r>
              <a:rPr lang="en-US" sz="2400" dirty="0" smtClean="0">
                <a:latin typeface="Times New Roman" charset="0"/>
              </a:rPr>
              <a:t> cause learning, dependent upon the</a:t>
            </a:r>
            <a:r>
              <a:rPr lang="en-US" sz="2400" i="1" dirty="0" smtClean="0">
                <a:latin typeface="Times New Roman" charset="0"/>
              </a:rPr>
              <a:t> quality of feedback and opportunities to use it.</a:t>
            </a:r>
            <a:endParaRPr lang="en-US" sz="2400" dirty="0" smtClean="0">
              <a:latin typeface="Times New Roman" charset="0"/>
            </a:endParaRPr>
          </a:p>
          <a:p>
            <a:pPr>
              <a:buClr>
                <a:srgbClr val="A50021"/>
              </a:buClr>
              <a:buSzPct val="75000"/>
            </a:pPr>
            <a:endParaRPr lang="en-US" sz="2400" dirty="0" smtClean="0">
              <a:latin typeface="Times New Roman" charset="0"/>
            </a:endParaRPr>
          </a:p>
          <a:p>
            <a:pPr>
              <a:buClr>
                <a:srgbClr val="A50021"/>
              </a:buClr>
              <a:buSzPct val="75000"/>
              <a:buNone/>
            </a:pPr>
            <a:endParaRPr lang="en-US" sz="1600" dirty="0" smtClean="0">
              <a:latin typeface="Times New Roman" charset="0"/>
            </a:endParaRPr>
          </a:p>
          <a:p>
            <a:pPr>
              <a:buClr>
                <a:srgbClr val="A50021"/>
              </a:buClr>
              <a:buSzPct val="75000"/>
              <a:buNone/>
            </a:pPr>
            <a:r>
              <a:rPr lang="en-US" sz="1600" dirty="0" smtClean="0">
                <a:latin typeface="Times New Roman" charset="0"/>
              </a:rPr>
              <a:t>Grant Wiggins</a:t>
            </a:r>
          </a:p>
          <a:p>
            <a:pPr>
              <a:buClr>
                <a:srgbClr val="A50021"/>
              </a:buClr>
              <a:buSzPct val="75000"/>
              <a:buNone/>
            </a:pPr>
            <a:r>
              <a:rPr lang="en-US" sz="1600" dirty="0" smtClean="0">
                <a:latin typeface="Times New Roman" charset="0"/>
              </a:rPr>
              <a:t>President, Center of Learning Assessment</a:t>
            </a:r>
            <a:endParaRPr lang="en-US" sz="1600" dirty="0">
              <a:latin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normAutofit fontScale="90000"/>
          </a:bodyPr>
          <a:lstStyle/>
          <a:p>
            <a:r>
              <a:rPr lang="en-US" smtClean="0"/>
              <a:t>The Course Design Triangle</a:t>
            </a:r>
          </a:p>
        </p:txBody>
      </p:sp>
      <p:sp>
        <p:nvSpPr>
          <p:cNvPr id="2" name="Footer Placeholder 4"/>
          <p:cNvSpPr>
            <a:spLocks noGrp="1"/>
          </p:cNvSpPr>
          <p:nvPr>
            <p:ph type="ftr" sz="quarter" idx="4294967295"/>
          </p:nvPr>
        </p:nvSpPr>
        <p:spPr>
          <a:xfrm>
            <a:off x="0" y="5578475"/>
            <a:ext cx="6781800" cy="365125"/>
          </a:xfrm>
          <a:prstGeom prst="rect">
            <a:avLst/>
          </a:prstGeom>
        </p:spPr>
        <p:txBody>
          <a:bodyPr/>
          <a:lstStyle/>
          <a:p>
            <a:pPr>
              <a:defRPr/>
            </a:pPr>
            <a:r>
              <a:rPr lang="en-US" sz="1600" dirty="0" err="1" smtClean="0"/>
              <a:t>Eberly</a:t>
            </a:r>
            <a:r>
              <a:rPr lang="en-US" sz="1600" dirty="0" smtClean="0"/>
              <a:t> Center for Teaching Excellence</a:t>
            </a:r>
          </a:p>
          <a:p>
            <a:pPr>
              <a:defRPr/>
            </a:pPr>
            <a:r>
              <a:rPr lang="en-US" sz="1600" dirty="0" smtClean="0"/>
              <a:t>Carnegie Mellon</a:t>
            </a:r>
          </a:p>
        </p:txBody>
      </p:sp>
      <p:sp>
        <p:nvSpPr>
          <p:cNvPr id="4101" name="Text Box 3"/>
          <p:cNvSpPr txBox="1">
            <a:spLocks noChangeArrowheads="1"/>
          </p:cNvSpPr>
          <p:nvPr/>
        </p:nvSpPr>
        <p:spPr bwMode="auto">
          <a:xfrm>
            <a:off x="4191000" y="3960940"/>
            <a:ext cx="4295775"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Instructional Activities</a:t>
            </a:r>
            <a:endParaRPr lang="en-US" sz="2900">
              <a:latin typeface="Gill Sans" charset="0"/>
            </a:endParaRPr>
          </a:p>
        </p:txBody>
      </p:sp>
      <p:sp>
        <p:nvSpPr>
          <p:cNvPr id="4102" name="Text Box 4"/>
          <p:cNvSpPr txBox="1">
            <a:spLocks noChangeArrowheads="1"/>
          </p:cNvSpPr>
          <p:nvPr/>
        </p:nvSpPr>
        <p:spPr bwMode="auto">
          <a:xfrm>
            <a:off x="4687888" y="1449515"/>
            <a:ext cx="2306637"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Objectives</a:t>
            </a:r>
          </a:p>
        </p:txBody>
      </p:sp>
      <p:sp>
        <p:nvSpPr>
          <p:cNvPr id="4103" name="Line 5"/>
          <p:cNvSpPr>
            <a:spLocks noChangeShapeType="1"/>
          </p:cNvSpPr>
          <p:nvPr/>
        </p:nvSpPr>
        <p:spPr bwMode="auto">
          <a:xfrm>
            <a:off x="2811463" y="3054478"/>
            <a:ext cx="1782762" cy="1098550"/>
          </a:xfrm>
          <a:prstGeom prst="line">
            <a:avLst/>
          </a:prstGeom>
          <a:noFill/>
          <a:ln w="9525">
            <a:solidFill>
              <a:schemeClr val="tx1"/>
            </a:solidFill>
            <a:round/>
            <a:headEnd type="triangle" w="med" len="med"/>
            <a:tailEnd type="triangle" w="med" len="med"/>
          </a:ln>
        </p:spPr>
        <p:txBody>
          <a:bodyPr/>
          <a:lstStyle/>
          <a:p>
            <a:endParaRPr lang="en-US"/>
          </a:p>
        </p:txBody>
      </p:sp>
      <p:sp>
        <p:nvSpPr>
          <p:cNvPr id="4104" name="Text Box 6"/>
          <p:cNvSpPr txBox="1">
            <a:spLocks noChangeArrowheads="1"/>
          </p:cNvSpPr>
          <p:nvPr/>
        </p:nvSpPr>
        <p:spPr bwMode="auto">
          <a:xfrm>
            <a:off x="280988" y="2516315"/>
            <a:ext cx="2468562"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Assessments</a:t>
            </a:r>
          </a:p>
        </p:txBody>
      </p:sp>
      <p:sp>
        <p:nvSpPr>
          <p:cNvPr id="4105" name="Freeform 7"/>
          <p:cNvSpPr>
            <a:spLocks/>
          </p:cNvSpPr>
          <p:nvPr/>
        </p:nvSpPr>
        <p:spPr bwMode="auto">
          <a:xfrm rot="1807911">
            <a:off x="3222625" y="1820990"/>
            <a:ext cx="1930400" cy="1647825"/>
          </a:xfrm>
          <a:custGeom>
            <a:avLst/>
            <a:gdLst>
              <a:gd name="T0" fmla="*/ 2147483647 w 10000"/>
              <a:gd name="T1" fmla="*/ 0 h 10000"/>
              <a:gd name="T2" fmla="*/ 0 w 10000"/>
              <a:gd name="T3" fmla="*/ 2147483647 h 10000"/>
              <a:gd name="T4" fmla="*/ 2147483647 w 10000"/>
              <a:gd name="T5" fmla="*/ 2147483647 h 10000"/>
              <a:gd name="T6" fmla="*/ 2147483647 w 10000"/>
              <a:gd name="T7" fmla="*/ 0 h 10000"/>
              <a:gd name="T8" fmla="*/ 0 60000 65536"/>
              <a:gd name="T9" fmla="*/ 0 60000 65536"/>
              <a:gd name="T10" fmla="*/ 0 60000 65536"/>
              <a:gd name="T11" fmla="*/ 0 60000 65536"/>
              <a:gd name="T12" fmla="*/ 0 w 10000"/>
              <a:gd name="T13" fmla="*/ 0 h 10000"/>
              <a:gd name="T14" fmla="*/ 10000 w 10000"/>
              <a:gd name="T15" fmla="*/ 10000 h 10000"/>
            </a:gdLst>
            <a:ahLst/>
            <a:cxnLst>
              <a:cxn ang="T8">
                <a:pos x="T0" y="T1"/>
              </a:cxn>
              <a:cxn ang="T9">
                <a:pos x="T2" y="T3"/>
              </a:cxn>
              <a:cxn ang="T10">
                <a:pos x="T4" y="T5"/>
              </a:cxn>
              <a:cxn ang="T11">
                <a:pos x="T6" y="T7"/>
              </a:cxn>
            </a:cxnLst>
            <a:rect l="T12" t="T13" r="T14" b="T15"/>
            <a:pathLst>
              <a:path w="10000" h="10000">
                <a:moveTo>
                  <a:pt x="5000" y="0"/>
                </a:moveTo>
                <a:lnTo>
                  <a:pt x="0" y="10000"/>
                </a:lnTo>
                <a:lnTo>
                  <a:pt x="10000" y="10000"/>
                </a:lnTo>
                <a:lnTo>
                  <a:pt x="5000" y="0"/>
                </a:lnTo>
                <a:close/>
                <a:moveTo>
                  <a:pt x="5000" y="0"/>
                </a:moveTo>
              </a:path>
            </a:pathLst>
          </a:custGeom>
          <a:solidFill>
            <a:srgbClr val="C8DDF0"/>
          </a:solidFill>
          <a:ln w="9525">
            <a:solidFill>
              <a:srgbClr val="5B5249"/>
            </a:solidFill>
            <a:round/>
            <a:headEnd/>
            <a:tailEnd/>
          </a:ln>
        </p:spPr>
        <p:txBody>
          <a:bodyPr/>
          <a:lstStyle/>
          <a:p>
            <a:endParaRPr lang="en-US"/>
          </a:p>
        </p:txBody>
      </p:sp>
      <p:sp>
        <p:nvSpPr>
          <p:cNvPr id="4106" name="Line 8"/>
          <p:cNvSpPr>
            <a:spLocks noChangeShapeType="1"/>
          </p:cNvSpPr>
          <p:nvPr/>
        </p:nvSpPr>
        <p:spPr bwMode="auto">
          <a:xfrm rot="10800000" flipH="1">
            <a:off x="2811463" y="1752728"/>
            <a:ext cx="1714500" cy="958850"/>
          </a:xfrm>
          <a:prstGeom prst="line">
            <a:avLst/>
          </a:prstGeom>
          <a:noFill/>
          <a:ln w="9525">
            <a:solidFill>
              <a:schemeClr val="tx1"/>
            </a:solidFill>
            <a:round/>
            <a:headEnd type="triangle" w="med" len="med"/>
            <a:tailEnd type="triangle" w="med" len="med"/>
          </a:ln>
        </p:spPr>
        <p:txBody>
          <a:bodyPr/>
          <a:lstStyle/>
          <a:p>
            <a:endParaRPr lang="en-US"/>
          </a:p>
        </p:txBody>
      </p:sp>
      <p:sp>
        <p:nvSpPr>
          <p:cNvPr id="4107" name="Line 9"/>
          <p:cNvSpPr>
            <a:spLocks noChangeShapeType="1"/>
          </p:cNvSpPr>
          <p:nvPr/>
        </p:nvSpPr>
        <p:spPr bwMode="auto">
          <a:xfrm rot="10800000" flipH="1">
            <a:off x="4864100" y="1889253"/>
            <a:ext cx="11113" cy="1989137"/>
          </a:xfrm>
          <a:prstGeom prst="line">
            <a:avLst/>
          </a:prstGeom>
          <a:noFill/>
          <a:ln w="9525">
            <a:solidFill>
              <a:schemeClr val="tx1"/>
            </a:solidFill>
            <a:round/>
            <a:headEnd type="triangle" w="med" len="med"/>
            <a:tailEnd type="triangle" w="med" len="med"/>
          </a:ln>
        </p:spPr>
        <p:txBody>
          <a:bodyPr/>
          <a:lstStyle/>
          <a:p>
            <a:endParaRPr lang="en-US"/>
          </a:p>
        </p:txBody>
      </p:sp>
      <p:sp>
        <p:nvSpPr>
          <p:cNvPr id="4108" name="Text Box 10"/>
          <p:cNvSpPr txBox="1">
            <a:spLocks/>
          </p:cNvSpPr>
          <p:nvPr/>
        </p:nvSpPr>
        <p:spPr bwMode="auto">
          <a:xfrm>
            <a:off x="76200" y="2997328"/>
            <a:ext cx="3222625"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Tasks that provide feedback on students’ knowledge and skills</a:t>
            </a:r>
            <a:endParaRPr lang="en-US" sz="2900">
              <a:latin typeface="Gill Sans" charset="0"/>
            </a:endParaRPr>
          </a:p>
        </p:txBody>
      </p:sp>
      <p:sp>
        <p:nvSpPr>
          <p:cNvPr id="4109" name="Text Box 11"/>
          <p:cNvSpPr txBox="1">
            <a:spLocks/>
          </p:cNvSpPr>
          <p:nvPr/>
        </p:nvSpPr>
        <p:spPr bwMode="auto">
          <a:xfrm>
            <a:off x="4937125" y="1820990"/>
            <a:ext cx="3900488" cy="1087438"/>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Descriptions of what students should be able to do at the end of the course</a:t>
            </a:r>
            <a:endParaRPr lang="en-US" sz="2900">
              <a:latin typeface="Gill Sans" charset="0"/>
            </a:endParaRPr>
          </a:p>
        </p:txBody>
      </p:sp>
      <p:sp>
        <p:nvSpPr>
          <p:cNvPr id="4110" name="Text Box 12"/>
          <p:cNvSpPr txBox="1">
            <a:spLocks/>
          </p:cNvSpPr>
          <p:nvPr/>
        </p:nvSpPr>
        <p:spPr bwMode="auto">
          <a:xfrm>
            <a:off x="4202113" y="4400678"/>
            <a:ext cx="4284662"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Contexts and activities that foster students’ active engagement in learning </a:t>
            </a:r>
            <a:endParaRPr lang="en-US" sz="2900">
              <a:latin typeface="Gill San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3382963" y="2755900"/>
            <a:ext cx="5359400" cy="2360613"/>
          </a:xfrm>
          <a:prstGeom prst="rect">
            <a:avLst/>
          </a:prstGeom>
          <a:solidFill>
            <a:schemeClr val="accent3">
              <a:lumMod val="40000"/>
              <a:lumOff val="60000"/>
            </a:schemeClr>
          </a:solidFill>
          <a:ln w="12700">
            <a:solidFill>
              <a:schemeClr val="tx1"/>
            </a:solidFill>
            <a:miter lim="800000"/>
            <a:headEnd/>
            <a:tailEnd/>
          </a:ln>
        </p:spPr>
        <p:txBody>
          <a:bodyPr wrap="none" anchor="ctr"/>
          <a:lstStyle/>
          <a:p>
            <a:endParaRPr lang="en-US"/>
          </a:p>
        </p:txBody>
      </p:sp>
      <p:sp>
        <p:nvSpPr>
          <p:cNvPr id="12291" name="Text Box 1027"/>
          <p:cNvSpPr txBox="1">
            <a:spLocks noChangeArrowheads="1"/>
          </p:cNvSpPr>
          <p:nvPr/>
        </p:nvSpPr>
        <p:spPr bwMode="auto">
          <a:xfrm>
            <a:off x="4583113" y="3376613"/>
            <a:ext cx="4068762" cy="1506537"/>
          </a:xfrm>
          <a:prstGeom prst="rect">
            <a:avLst/>
          </a:prstGeom>
          <a:noFill/>
          <a:ln w="9525">
            <a:noFill/>
            <a:miter lim="800000"/>
            <a:headEnd/>
            <a:tailEnd/>
          </a:ln>
        </p:spPr>
        <p:txBody>
          <a:bodyPr lIns="0" tIns="0" rIns="0" bIns="0">
            <a:spAutoFit/>
          </a:bodyPr>
          <a:lstStyle/>
          <a:p>
            <a:pPr>
              <a:lnSpc>
                <a:spcPct val="90000"/>
              </a:lnSpc>
              <a:spcBef>
                <a:spcPct val="15000"/>
              </a:spcBef>
            </a:pPr>
            <a:r>
              <a:rPr lang="en-US" sz="1600">
                <a:latin typeface="Trebuchet MS" charset="0"/>
              </a:rPr>
              <a:t>Interpretation of information</a:t>
            </a:r>
          </a:p>
          <a:p>
            <a:pPr>
              <a:lnSpc>
                <a:spcPct val="90000"/>
              </a:lnSpc>
              <a:spcBef>
                <a:spcPct val="15000"/>
              </a:spcBef>
            </a:pPr>
            <a:r>
              <a:rPr lang="en-US" sz="1600">
                <a:latin typeface="Trebuchet MS" charset="0"/>
              </a:rPr>
              <a:t>Retrieval of knowledge</a:t>
            </a:r>
          </a:p>
          <a:p>
            <a:pPr>
              <a:lnSpc>
                <a:spcPct val="90000"/>
              </a:lnSpc>
              <a:spcBef>
                <a:spcPct val="15000"/>
              </a:spcBef>
            </a:pPr>
            <a:r>
              <a:rPr lang="en-US" sz="1600">
                <a:latin typeface="Trebuchet MS" charset="0"/>
              </a:rPr>
              <a:t>Organization of new information</a:t>
            </a:r>
          </a:p>
          <a:p>
            <a:pPr>
              <a:lnSpc>
                <a:spcPct val="90000"/>
              </a:lnSpc>
              <a:spcBef>
                <a:spcPct val="15000"/>
              </a:spcBef>
            </a:pPr>
            <a:r>
              <a:rPr lang="en-US" sz="1600">
                <a:latin typeface="Trebuchet MS" charset="0"/>
              </a:rPr>
              <a:t>Synthesis and application of new knowledge</a:t>
            </a:r>
          </a:p>
          <a:p>
            <a:pPr>
              <a:lnSpc>
                <a:spcPct val="90000"/>
              </a:lnSpc>
              <a:spcBef>
                <a:spcPct val="15000"/>
              </a:spcBef>
            </a:pPr>
            <a:r>
              <a:rPr lang="en-US" sz="1600">
                <a:latin typeface="Trebuchet MS" charset="0"/>
              </a:rPr>
              <a:t>Expectations</a:t>
            </a:r>
          </a:p>
          <a:p>
            <a:pPr>
              <a:lnSpc>
                <a:spcPct val="90000"/>
              </a:lnSpc>
              <a:spcBef>
                <a:spcPct val="15000"/>
              </a:spcBef>
            </a:pPr>
            <a:r>
              <a:rPr lang="en-US" sz="1600">
                <a:latin typeface="Trebuchet MS" charset="0"/>
              </a:rPr>
              <a:t>Adjustment to new situations</a:t>
            </a:r>
          </a:p>
        </p:txBody>
      </p:sp>
      <p:sp>
        <p:nvSpPr>
          <p:cNvPr id="12292" name="AutoShape 1028"/>
          <p:cNvSpPr>
            <a:spLocks noChangeArrowheads="1"/>
          </p:cNvSpPr>
          <p:nvPr/>
        </p:nvSpPr>
        <p:spPr bwMode="auto">
          <a:xfrm>
            <a:off x="323850" y="3106738"/>
            <a:ext cx="4124325" cy="1719262"/>
          </a:xfrm>
          <a:prstGeom prst="rightArrowCallout">
            <a:avLst>
              <a:gd name="adj1" fmla="val 33139"/>
              <a:gd name="adj2" fmla="val 25792"/>
              <a:gd name="adj3" fmla="val 39737"/>
              <a:gd name="adj4" fmla="val 79745"/>
            </a:avLst>
          </a:prstGeom>
          <a:solidFill>
            <a:schemeClr val="tx2">
              <a:lumMod val="40000"/>
              <a:lumOff val="60000"/>
            </a:schemeClr>
          </a:solidFill>
          <a:ln w="44450">
            <a:solidFill>
              <a:schemeClr val="tx1"/>
            </a:solidFill>
            <a:miter lim="800000"/>
            <a:headEnd/>
            <a:tailEnd/>
          </a:ln>
        </p:spPr>
        <p:txBody>
          <a:bodyPr wrap="none" anchor="ctr"/>
          <a:lstStyle/>
          <a:p>
            <a:endParaRPr lang="en-US"/>
          </a:p>
        </p:txBody>
      </p:sp>
      <p:sp>
        <p:nvSpPr>
          <p:cNvPr id="12293" name="Text Box 1029"/>
          <p:cNvSpPr txBox="1">
            <a:spLocks noChangeArrowheads="1"/>
          </p:cNvSpPr>
          <p:nvPr/>
        </p:nvSpPr>
        <p:spPr bwMode="auto">
          <a:xfrm>
            <a:off x="530225" y="3697288"/>
            <a:ext cx="2963863" cy="735012"/>
          </a:xfrm>
          <a:prstGeom prst="rect">
            <a:avLst/>
          </a:prstGeom>
          <a:noFill/>
          <a:ln w="9525">
            <a:noFill/>
            <a:miter lim="800000"/>
            <a:headEnd/>
            <a:tailEnd/>
          </a:ln>
        </p:spPr>
        <p:txBody>
          <a:bodyPr lIns="0" tIns="0" rIns="0" bIns="0">
            <a:spAutoFit/>
          </a:bodyPr>
          <a:lstStyle/>
          <a:p>
            <a:pPr>
              <a:lnSpc>
                <a:spcPct val="90000"/>
              </a:lnSpc>
              <a:spcBef>
                <a:spcPct val="15000"/>
              </a:spcBef>
            </a:pPr>
            <a:r>
              <a:rPr lang="en-US" sz="1600">
                <a:latin typeface="Trebuchet MS" charset="0"/>
              </a:rPr>
              <a:t>Prior knowledge/life experience</a:t>
            </a:r>
          </a:p>
          <a:p>
            <a:pPr>
              <a:lnSpc>
                <a:spcPct val="90000"/>
              </a:lnSpc>
              <a:spcBef>
                <a:spcPct val="15000"/>
              </a:spcBef>
            </a:pPr>
            <a:r>
              <a:rPr lang="en-US" sz="1600">
                <a:latin typeface="Trebuchet MS" charset="0"/>
              </a:rPr>
              <a:t>Goals</a:t>
            </a:r>
          </a:p>
          <a:p>
            <a:pPr>
              <a:lnSpc>
                <a:spcPct val="90000"/>
              </a:lnSpc>
              <a:spcBef>
                <a:spcPct val="15000"/>
              </a:spcBef>
            </a:pPr>
            <a:r>
              <a:rPr lang="en-US" sz="1600">
                <a:latin typeface="Trebuchet MS" charset="0"/>
              </a:rPr>
              <a:t>Values, attitudes, beliefs</a:t>
            </a:r>
            <a:endParaRPr lang="en-US"/>
          </a:p>
        </p:txBody>
      </p:sp>
      <p:sp>
        <p:nvSpPr>
          <p:cNvPr id="12294" name="Text Box 1030"/>
          <p:cNvSpPr txBox="1">
            <a:spLocks noChangeArrowheads="1"/>
          </p:cNvSpPr>
          <p:nvPr/>
        </p:nvSpPr>
        <p:spPr bwMode="auto">
          <a:xfrm>
            <a:off x="530225" y="3208338"/>
            <a:ext cx="2974975" cy="274637"/>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000" u="sng">
                <a:latin typeface="Trebuchet MS" charset="0"/>
              </a:rPr>
              <a:t>A learner’s</a:t>
            </a:r>
            <a:endParaRPr lang="en-US" sz="1600">
              <a:latin typeface="Trebuchet MS" charset="0"/>
            </a:endParaRPr>
          </a:p>
        </p:txBody>
      </p:sp>
      <p:sp>
        <p:nvSpPr>
          <p:cNvPr id="12295" name="Text Box 1031"/>
          <p:cNvSpPr txBox="1">
            <a:spLocks noChangeArrowheads="1"/>
          </p:cNvSpPr>
          <p:nvPr/>
        </p:nvSpPr>
        <p:spPr bwMode="auto">
          <a:xfrm>
            <a:off x="4570413" y="2897188"/>
            <a:ext cx="1822450" cy="274637"/>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000" u="sng">
                <a:latin typeface="Trebuchet MS" charset="0"/>
              </a:rPr>
              <a:t>Influences her</a:t>
            </a:r>
            <a:endParaRPr lang="en-US"/>
          </a:p>
        </p:txBody>
      </p:sp>
      <p:sp>
        <p:nvSpPr>
          <p:cNvPr id="12296" name="Rectangle 1032"/>
          <p:cNvSpPr>
            <a:spLocks noGrp="1" noChangeArrowheads="1"/>
          </p:cNvSpPr>
          <p:nvPr>
            <p:ph type="title"/>
          </p:nvPr>
        </p:nvSpPr>
        <p:spPr/>
        <p:txBody>
          <a:bodyPr>
            <a:normAutofit fontScale="90000"/>
          </a:bodyPr>
          <a:lstStyle/>
          <a:p>
            <a:r>
              <a:rPr lang="en-US" smtClean="0"/>
              <a:t>Why a “learner-centered” approach?</a:t>
            </a:r>
          </a:p>
        </p:txBody>
      </p:sp>
      <p:sp>
        <p:nvSpPr>
          <p:cNvPr id="12297" name="Rectangle 1033"/>
          <p:cNvSpPr>
            <a:spLocks noGrp="1" noChangeArrowheads="1"/>
          </p:cNvSpPr>
          <p:nvPr>
            <p:ph idx="1"/>
          </p:nvPr>
        </p:nvSpPr>
        <p:spPr/>
        <p:txBody>
          <a:bodyPr/>
          <a:lstStyle/>
          <a:p>
            <a:r>
              <a:rPr lang="en-US" smtClean="0"/>
              <a:t>An essential part of facilitating learning is understanding the learner.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Rot="1" noChangeArrowheads="1"/>
          </p:cNvSpPr>
          <p:nvPr>
            <p:ph type="title"/>
          </p:nvPr>
        </p:nvSpPr>
        <p:spPr/>
        <p:txBody>
          <a:bodyPr>
            <a:noAutofit/>
          </a:bodyPr>
          <a:lstStyle/>
          <a:p>
            <a:r>
              <a:rPr lang="en-US" sz="3200" dirty="0" smtClean="0"/>
              <a:t>What do you want your students to be able to do by the end of the module?</a:t>
            </a:r>
          </a:p>
        </p:txBody>
      </p:sp>
      <p:sp>
        <p:nvSpPr>
          <p:cNvPr id="6149" name="AutoShape 3"/>
          <p:cNvSpPr>
            <a:spLocks noChangeArrowheads="1"/>
          </p:cNvSpPr>
          <p:nvPr/>
        </p:nvSpPr>
        <p:spPr bwMode="auto">
          <a:xfrm>
            <a:off x="2971800" y="2041525"/>
            <a:ext cx="2743200" cy="1219200"/>
          </a:xfrm>
          <a:prstGeom prst="rightArrow">
            <a:avLst>
              <a:gd name="adj1" fmla="val 50000"/>
              <a:gd name="adj2" fmla="val 56250"/>
            </a:avLst>
          </a:prstGeom>
          <a:solidFill>
            <a:schemeClr val="bg2">
              <a:lumMod val="75000"/>
            </a:schemeClr>
          </a:solidFill>
          <a:ln w="9525">
            <a:solidFill>
              <a:schemeClr val="tx1"/>
            </a:solidFill>
            <a:miter lim="800000"/>
            <a:headEnd/>
            <a:tailEnd/>
          </a:ln>
        </p:spPr>
        <p:txBody>
          <a:bodyPr wrap="none" anchor="ctr"/>
          <a:lstStyle/>
          <a:p>
            <a:pPr algn="ctr"/>
            <a:r>
              <a:rPr lang="en-US"/>
              <a:t>Learning</a:t>
            </a:r>
          </a:p>
        </p:txBody>
      </p:sp>
      <p:sp>
        <p:nvSpPr>
          <p:cNvPr id="6150" name="AutoShape 5"/>
          <p:cNvSpPr>
            <a:spLocks noChangeArrowheads="1"/>
          </p:cNvSpPr>
          <p:nvPr/>
        </p:nvSpPr>
        <p:spPr bwMode="auto">
          <a:xfrm>
            <a:off x="6019800" y="2041525"/>
            <a:ext cx="1981200" cy="1295400"/>
          </a:xfrm>
          <a:prstGeom prst="can">
            <a:avLst>
              <a:gd name="adj" fmla="val 25000"/>
            </a:avLst>
          </a:prstGeom>
          <a:solidFill>
            <a:schemeClr val="accent1">
              <a:lumMod val="40000"/>
              <a:lumOff val="60000"/>
            </a:schemeClr>
          </a:solidFill>
          <a:ln w="9525">
            <a:solidFill>
              <a:schemeClr val="tx1"/>
            </a:solidFill>
            <a:round/>
            <a:headEnd/>
            <a:tailEnd/>
          </a:ln>
        </p:spPr>
        <p:txBody>
          <a:bodyPr wrap="none" anchor="ctr"/>
          <a:lstStyle/>
          <a:p>
            <a:pPr algn="ctr"/>
            <a:r>
              <a:rPr lang="en-US"/>
              <a:t>Knowledge</a:t>
            </a:r>
          </a:p>
          <a:p>
            <a:pPr algn="ctr"/>
            <a:r>
              <a:rPr lang="en-US"/>
              <a:t>after course</a:t>
            </a:r>
          </a:p>
        </p:txBody>
      </p:sp>
      <p:sp>
        <p:nvSpPr>
          <p:cNvPr id="6151" name="AutoShape 6"/>
          <p:cNvSpPr>
            <a:spLocks noChangeArrowheads="1"/>
          </p:cNvSpPr>
          <p:nvPr/>
        </p:nvSpPr>
        <p:spPr bwMode="auto">
          <a:xfrm>
            <a:off x="990600" y="1965325"/>
            <a:ext cx="1524000" cy="1371600"/>
          </a:xfrm>
          <a:prstGeom prst="cube">
            <a:avLst>
              <a:gd name="adj" fmla="val 25000"/>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a:t>Prior</a:t>
            </a:r>
          </a:p>
          <a:p>
            <a:pPr algn="ctr"/>
            <a:r>
              <a:rPr lang="en-US"/>
              <a:t>Knowledge</a:t>
            </a:r>
          </a:p>
        </p:txBody>
      </p:sp>
      <p:sp>
        <p:nvSpPr>
          <p:cNvPr id="6152" name="Rectangle 7"/>
          <p:cNvSpPr>
            <a:spLocks noChangeArrowheads="1"/>
          </p:cNvSpPr>
          <p:nvPr/>
        </p:nvSpPr>
        <p:spPr bwMode="auto">
          <a:xfrm>
            <a:off x="609600" y="1584325"/>
            <a:ext cx="7848600" cy="2362200"/>
          </a:xfrm>
          <a:prstGeom prst="rect">
            <a:avLst/>
          </a:prstGeom>
          <a:noFill/>
          <a:ln w="38100">
            <a:solidFill>
              <a:schemeClr val="tx1"/>
            </a:solidFill>
            <a:miter lim="800000"/>
            <a:headEnd/>
            <a:tailEnd/>
          </a:ln>
        </p:spPr>
        <p:txBody>
          <a:bodyPr wrap="none" anchor="ctr"/>
          <a:lstStyle/>
          <a:p>
            <a:endParaRPr lang="en-US"/>
          </a:p>
        </p:txBody>
      </p:sp>
      <p:sp>
        <p:nvSpPr>
          <p:cNvPr id="6153" name="Line 8"/>
          <p:cNvSpPr>
            <a:spLocks noChangeShapeType="1"/>
          </p:cNvSpPr>
          <p:nvPr/>
        </p:nvSpPr>
        <p:spPr bwMode="auto">
          <a:xfrm>
            <a:off x="1600200" y="3489325"/>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154" name="Line 11"/>
          <p:cNvSpPr>
            <a:spLocks noChangeShapeType="1"/>
          </p:cNvSpPr>
          <p:nvPr/>
        </p:nvSpPr>
        <p:spPr bwMode="auto">
          <a:xfrm>
            <a:off x="7086600" y="3489325"/>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155" name="Text Box 12"/>
          <p:cNvSpPr txBox="1">
            <a:spLocks noChangeArrowheads="1"/>
          </p:cNvSpPr>
          <p:nvPr/>
        </p:nvSpPr>
        <p:spPr bwMode="auto">
          <a:xfrm>
            <a:off x="304800" y="4387850"/>
            <a:ext cx="2667000" cy="1187450"/>
          </a:xfrm>
          <a:prstGeom prst="rect">
            <a:avLst/>
          </a:prstGeom>
          <a:noFill/>
          <a:ln w="9525">
            <a:noFill/>
            <a:miter lim="800000"/>
            <a:headEnd/>
            <a:tailEnd/>
          </a:ln>
        </p:spPr>
        <p:txBody>
          <a:bodyPr>
            <a:spAutoFit/>
          </a:bodyPr>
          <a:lstStyle/>
          <a:p>
            <a:pPr algn="ctr"/>
            <a:r>
              <a:rPr lang="en-US"/>
              <a:t>Performances &amp; demonstrations of knowledge</a:t>
            </a:r>
          </a:p>
        </p:txBody>
      </p:sp>
      <p:sp>
        <p:nvSpPr>
          <p:cNvPr id="6156" name="Text Box 13"/>
          <p:cNvSpPr txBox="1">
            <a:spLocks noChangeArrowheads="1"/>
          </p:cNvSpPr>
          <p:nvPr/>
        </p:nvSpPr>
        <p:spPr bwMode="auto">
          <a:xfrm>
            <a:off x="5775325" y="4403725"/>
            <a:ext cx="2530475" cy="1187450"/>
          </a:xfrm>
          <a:prstGeom prst="rect">
            <a:avLst/>
          </a:prstGeom>
          <a:noFill/>
          <a:ln w="9525">
            <a:noFill/>
            <a:miter lim="800000"/>
            <a:headEnd/>
            <a:tailEnd/>
          </a:ln>
        </p:spPr>
        <p:txBody>
          <a:bodyPr>
            <a:spAutoFit/>
          </a:bodyPr>
          <a:lstStyle/>
          <a:p>
            <a:pPr algn="ctr"/>
            <a:r>
              <a:rPr lang="en-US"/>
              <a:t>Performances &amp; demonstrations of knowledge</a:t>
            </a:r>
          </a:p>
        </p:txBody>
      </p:sp>
      <p:sp>
        <p:nvSpPr>
          <p:cNvPr id="15" name="Footer Placeholder 4"/>
          <p:cNvSpPr txBox="1">
            <a:spLocks/>
          </p:cNvSpPr>
          <p:nvPr/>
        </p:nvSpPr>
        <p:spPr>
          <a:xfrm>
            <a:off x="0" y="5578475"/>
            <a:ext cx="6781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Eberly</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Center for Teaching Excellence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Carnegie Mellon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normAutofit fontScale="90000"/>
          </a:bodyPr>
          <a:lstStyle/>
          <a:p>
            <a:r>
              <a:rPr lang="en-US" smtClean="0"/>
              <a:t>Different Kinds of Objectives</a:t>
            </a:r>
          </a:p>
        </p:txBody>
      </p:sp>
      <p:sp>
        <p:nvSpPr>
          <p:cNvPr id="10245" name="Rectangle 3"/>
          <p:cNvSpPr>
            <a:spLocks noGrp="1" noRot="1" noChangeArrowheads="1"/>
          </p:cNvSpPr>
          <p:nvPr>
            <p:ph idx="1"/>
          </p:nvPr>
        </p:nvSpPr>
        <p:spPr/>
        <p:txBody>
          <a:bodyPr/>
          <a:lstStyle/>
          <a:p>
            <a:pPr>
              <a:buFont typeface="Arial" pitchFamily="34" charset="0"/>
              <a:buChar char="•"/>
            </a:pPr>
            <a:r>
              <a:rPr lang="en-US" dirty="0" smtClean="0"/>
              <a:t>Bloom’s Taxonomy identifies six levels of cognitive processes. </a:t>
            </a:r>
          </a:p>
          <a:p>
            <a:pPr>
              <a:buFont typeface="Arial" pitchFamily="34" charset="0"/>
              <a:buChar char="•"/>
            </a:pPr>
            <a:r>
              <a:rPr lang="en-US" dirty="0" smtClean="0"/>
              <a:t>Across these levels, knowledge is used in more sophisticated ways:</a:t>
            </a:r>
          </a:p>
          <a:p>
            <a:pPr lvl="1"/>
            <a:r>
              <a:rPr lang="en-US" dirty="0" smtClean="0"/>
              <a:t>Recall: remember, recognize, identify</a:t>
            </a:r>
          </a:p>
          <a:p>
            <a:pPr lvl="1"/>
            <a:r>
              <a:rPr lang="en-US" dirty="0" smtClean="0"/>
              <a:t>Understand: interpret, exemplify, classify, summarize, explain, compare</a:t>
            </a:r>
          </a:p>
          <a:p>
            <a:pPr lvl="1"/>
            <a:r>
              <a:rPr lang="en-US" dirty="0" smtClean="0"/>
              <a:t>Apply: execute, implement, use, carry out</a:t>
            </a:r>
          </a:p>
          <a:p>
            <a:pPr lvl="1"/>
            <a:r>
              <a:rPr lang="en-US" dirty="0" smtClean="0"/>
              <a:t>Analyze: differentiate, distinguish, organize, select</a:t>
            </a:r>
          </a:p>
          <a:p>
            <a:pPr lvl="1"/>
            <a:r>
              <a:rPr lang="en-US" dirty="0" smtClean="0"/>
              <a:t>Evaluate: check, critique, judge, monitor, test</a:t>
            </a:r>
          </a:p>
          <a:p>
            <a:pPr lvl="1"/>
            <a:r>
              <a:rPr lang="en-US" dirty="0" smtClean="0"/>
              <a:t>Create: generate, plan, produce, construct, hypothesize</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LI">
      <a:dk1>
        <a:sysClr val="windowText" lastClr="000000"/>
      </a:dk1>
      <a:lt1>
        <a:sysClr val="window" lastClr="FFFFFF"/>
      </a:lt1>
      <a:dk2>
        <a:srgbClr val="0B435F"/>
      </a:dk2>
      <a:lt2>
        <a:srgbClr val="FFF5EC"/>
      </a:lt2>
      <a:accent1>
        <a:srgbClr val="0B435F"/>
      </a:accent1>
      <a:accent2>
        <a:srgbClr val="1371B2"/>
      </a:accent2>
      <a:accent3>
        <a:srgbClr val="709E30"/>
      </a:accent3>
      <a:accent4>
        <a:srgbClr val="EA7150"/>
      </a:accent4>
      <a:accent5>
        <a:srgbClr val="FAAF3C"/>
      </a:accent5>
      <a:accent6>
        <a:srgbClr val="BF0000"/>
      </a:accent6>
      <a:hlink>
        <a:srgbClr val="1371B2"/>
      </a:hlink>
      <a:folHlink>
        <a:srgbClr val="0B435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821</TotalTime>
  <Words>2165</Words>
  <Application>Microsoft Office PowerPoint</Application>
  <PresentationFormat>On-screen Show (4:3)</PresentationFormat>
  <Paragraphs>319</Paragraphs>
  <Slides>36</Slides>
  <Notes>25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Urban</vt:lpstr>
      <vt:lpstr>OLI Platform+ Workshop</vt:lpstr>
      <vt:lpstr>Agenda</vt:lpstr>
      <vt:lpstr>The Open Learning Initiative</vt:lpstr>
      <vt:lpstr>More than Technology  – An Approach to Effective Instruction</vt:lpstr>
      <vt:lpstr>Learner Centered Design</vt:lpstr>
      <vt:lpstr>The Course Design Triangle</vt:lpstr>
      <vt:lpstr>Why a “learner-centered” approach?</vt:lpstr>
      <vt:lpstr>What do you want your students to be able to do by the end of the module?</vt:lpstr>
      <vt:lpstr>Different Kinds of Objectives</vt:lpstr>
      <vt:lpstr>Why Use Learning Activities?</vt:lpstr>
      <vt:lpstr>Where do Learning Activities  fit into a course?</vt:lpstr>
      <vt:lpstr>Types of Instructional Activities</vt:lpstr>
      <vt:lpstr>Demonstration</vt:lpstr>
      <vt:lpstr>OLI Supported Development</vt:lpstr>
      <vt:lpstr>Platform+: What are the benefits?</vt:lpstr>
      <vt:lpstr>Platform+: What are the benefits?</vt:lpstr>
      <vt:lpstr>Platform+: What are the benefits?</vt:lpstr>
      <vt:lpstr>Platform+: What are the benefits?</vt:lpstr>
      <vt:lpstr>Platform+: Authoring Tools</vt:lpstr>
      <vt:lpstr>Platform+: What are the benefits?</vt:lpstr>
      <vt:lpstr>Platform+: What are the benefits?</vt:lpstr>
      <vt:lpstr>Data drives powerful Feedback Loops</vt:lpstr>
      <vt:lpstr>Instructor Learning Dashboard</vt:lpstr>
      <vt:lpstr>Let’s acknowledge the tradeoffs</vt:lpstr>
      <vt:lpstr>Let’s acknowledge the tradeoffs</vt:lpstr>
      <vt:lpstr>By the end of the workshop…</vt:lpstr>
      <vt:lpstr>Who do I send?</vt:lpstr>
      <vt:lpstr>Technical skills required</vt:lpstr>
      <vt:lpstr>Technical skills required</vt:lpstr>
      <vt:lpstr>Technical skills required</vt:lpstr>
      <vt:lpstr>Technical skills required</vt:lpstr>
      <vt:lpstr>Technical skills required</vt:lpstr>
      <vt:lpstr>How to Prepare</vt:lpstr>
      <vt:lpstr>Workshop Pre-Work</vt:lpstr>
      <vt:lpstr>Slide 35</vt:lpstr>
      <vt:lpstr>Questions?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for Learning Design</dc:title>
  <dc:creator>Cheryl Templeton</dc:creator>
  <cp:lastModifiedBy>John Rinderle</cp:lastModifiedBy>
  <cp:revision>97</cp:revision>
  <dcterms:created xsi:type="dcterms:W3CDTF">2012-06-19T19:21:15Z</dcterms:created>
  <dcterms:modified xsi:type="dcterms:W3CDTF">2012-09-12T13:17:31Z</dcterms:modified>
</cp:coreProperties>
</file>