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2" r:id="rId4"/>
    <p:sldId id="257" r:id="rId5"/>
    <p:sldId id="283" r:id="rId6"/>
    <p:sldId id="285" r:id="rId7"/>
    <p:sldId id="286" r:id="rId8"/>
    <p:sldId id="288" r:id="rId9"/>
    <p:sldId id="277" r:id="rId10"/>
    <p:sldId id="276" r:id="rId11"/>
    <p:sldId id="278" r:id="rId12"/>
    <p:sldId id="268" r:id="rId13"/>
    <p:sldId id="270" r:id="rId14"/>
    <p:sldId id="274" r:id="rId15"/>
    <p:sldId id="284" r:id="rId16"/>
    <p:sldId id="269" r:id="rId17"/>
    <p:sldId id="275" r:id="rId18"/>
    <p:sldId id="271" r:id="rId19"/>
    <p:sldId id="281" r:id="rId20"/>
    <p:sldId id="28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4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4" autoAdjust="0"/>
    <p:restoredTop sz="94571" autoAdjust="0"/>
  </p:normalViewPr>
  <p:slideViewPr>
    <p:cSldViewPr>
      <p:cViewPr>
        <p:scale>
          <a:sx n="100" d="100"/>
          <a:sy n="100" d="100"/>
        </p:scale>
        <p:origin x="-678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7F5DB-18CD-45AE-897A-4E6BAE56205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1F33E-0830-4312-A7DA-64B75EDCA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A6CD1-6FF5-4BA0-9654-7FB181F39684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D9200-828B-4400-B84A-24B578804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495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9071" y="1219200"/>
            <a:ext cx="7536329" cy="1470025"/>
          </a:xfrm>
        </p:spPr>
        <p:txBody>
          <a:bodyPr lIns="0" anchor="b">
            <a:norm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Google Doc Converter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447800" y="3276600"/>
            <a:ext cx="3962400" cy="381000"/>
          </a:xfrm>
          <a:ln>
            <a:noFill/>
          </a:ln>
        </p:spPr>
        <p:txBody>
          <a:bodyPr lIns="0"/>
          <a:lstStyle>
            <a:lvl1pPr marL="64008" indent="0" algn="l">
              <a:buNone/>
              <a:defRPr sz="2100" b="1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Raphael </a:t>
            </a:r>
            <a:r>
              <a:rPr kumimoji="0" lang="en-US" dirty="0" err="1" smtClean="0"/>
              <a:t>Gachuhi</a:t>
            </a:r>
            <a:endParaRPr kumimoji="0" lang="en-US" dirty="0" smtClean="0"/>
          </a:p>
        </p:txBody>
      </p:sp>
      <p:sp>
        <p:nvSpPr>
          <p:cNvPr id="20" name="Subtitle 8"/>
          <p:cNvSpPr txBox="1">
            <a:spLocks/>
          </p:cNvSpPr>
          <p:nvPr userDrawn="1"/>
        </p:nvSpPr>
        <p:spPr>
          <a:xfrm>
            <a:off x="6781800" y="6248400"/>
            <a:ext cx="20574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>
            <a:noAutofit/>
          </a:bodyPr>
          <a:lstStyle>
            <a:lvl1pPr marL="64008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October 2012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4953000"/>
            <a:ext cx="91440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8"/>
          <p:cNvSpPr txBox="1">
            <a:spLocks/>
          </p:cNvSpPr>
          <p:nvPr userDrawn="1"/>
        </p:nvSpPr>
        <p:spPr>
          <a:xfrm>
            <a:off x="1447800" y="3657600"/>
            <a:ext cx="3962400" cy="381000"/>
          </a:xfrm>
          <a:prstGeom prst="rect">
            <a:avLst/>
          </a:prstGeom>
          <a:ln>
            <a:noFill/>
          </a:ln>
        </p:spPr>
        <p:txBody>
          <a:bodyPr vert="horz" lIns="0">
            <a:normAutofit/>
          </a:bodyPr>
          <a:lstStyle>
            <a:lvl1pPr marL="64008" indent="0" algn="l">
              <a:buNone/>
              <a:defRPr sz="2100" b="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Software Engineer</a:t>
            </a:r>
          </a:p>
        </p:txBody>
      </p:sp>
      <p:pic>
        <p:nvPicPr>
          <p:cNvPr id="33" name="Picture 32" descr="9918 ColorWork_RGB_SecondaryCM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5410200"/>
            <a:ext cx="3505200" cy="11721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9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  <a:noFill/>
          <a:ln>
            <a:noFill/>
          </a:ln>
        </p:spPr>
        <p:txBody>
          <a:bodyPr anchor="ctr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Introducing a new topic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5334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kumimoji="0" lang="en-US" dirty="0" smtClean="0"/>
              <a:t>Objectives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0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sz="2400"/>
            </a:lvl1pPr>
            <a:lvl2pPr>
              <a:buNone/>
              <a:defRPr sz="2400" baseline="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164592" lvl="0" indent="0">
              <a:buNone/>
            </a:pPr>
            <a:r>
              <a:rPr lang="en-US" dirty="0" smtClean="0"/>
              <a:t>By the end of this presentation, you will: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Be familiar with the Google Doc Markup Guidelines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Learn how to download the Google Docs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Know how to Install the Converter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Learn how to select and convert the Google Docs (.</a:t>
            </a:r>
            <a:r>
              <a:rPr lang="en-US" dirty="0" err="1" smtClean="0"/>
              <a:t>odt</a:t>
            </a:r>
            <a:r>
              <a:rPr lang="en-US" dirty="0" smtClean="0"/>
              <a:t>) files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View and Edit the OLI Workbook XML output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 the files to your course development project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5334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kumimoji="0" lang="en-US" dirty="0" smtClean="0"/>
              <a:t>Google Doc Markup Guidelines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0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sz="2400"/>
            </a:lvl1pPr>
            <a:lvl2pPr>
              <a:buNone/>
              <a:defRPr sz="2400" baseline="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1">
              <a:buFont typeface="Arial"/>
              <a:buChar char="•"/>
            </a:pPr>
            <a:r>
              <a:rPr lang="en-US" dirty="0" smtClean="0"/>
              <a:t>Location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Features List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Issues and solutions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 documents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Downloading Google Docs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49579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buNone/>
              <a:defRPr sz="1900"/>
            </a:lvl2pPr>
            <a:lvl3pPr>
              <a:buNone/>
              <a:defRPr sz="1800"/>
            </a:lvl3pPr>
            <a:lvl4pPr>
              <a:defRPr sz="1800"/>
            </a:lvl4pPr>
            <a:lvl5pPr>
              <a:buFont typeface="Arial" pitchFamily="34" charset="0"/>
              <a:buNone/>
              <a:defRPr sz="1800"/>
            </a:lvl5pPr>
          </a:lstStyle>
          <a:p>
            <a:pPr lvl="0" eaLnBrk="1" latinLnBrk="0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038600" cy="449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 baseline="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lang="en-US" dirty="0" smtClean="0"/>
          </a:p>
          <a:p>
            <a:pPr lvl="1" eaLnBrk="1" latinLnBrk="0" hangingPunct="1"/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533400"/>
          </a:xfrm>
        </p:spPr>
        <p:txBody>
          <a:bodyPr lIns="0" tIns="0" rIns="0" bIns="0"/>
          <a:lstStyle>
            <a:lvl1pPr>
              <a:defRPr baseline="0"/>
            </a:lvl1pPr>
          </a:lstStyle>
          <a:p>
            <a:r>
              <a:rPr kumimoji="0" lang="en-US" dirty="0" smtClean="0"/>
              <a:t>Installing the Converter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0"/>
          </a:xfrm>
        </p:spPr>
        <p:txBody>
          <a:bodyPr lIns="0" tIns="0" rIns="0" bIns="0"/>
          <a:lstStyle>
            <a:lvl1pPr marL="0">
              <a:spcBef>
                <a:spcPts val="0"/>
              </a:spcBef>
              <a:defRPr sz="2400"/>
            </a:lvl1pPr>
            <a:lvl2pPr>
              <a:buNone/>
              <a:defRPr sz="2400" baseline="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1">
              <a:buFont typeface="Arial"/>
              <a:buChar char="•"/>
            </a:pPr>
            <a:r>
              <a:rPr lang="en-US" dirty="0" smtClean="0"/>
              <a:t>System requirements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Download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Installation issues and solutions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Launching the converter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533400"/>
            <a:ext cx="8229600" cy="3048000"/>
          </a:xfrm>
        </p:spPr>
        <p:txBody>
          <a:bodyPr lIns="0" tIns="0" rIns="0" bIns="0">
            <a:normAutofit/>
          </a:bodyPr>
          <a:lstStyle>
            <a:lvl1pPr marL="365760" indent="-182880">
              <a:lnSpc>
                <a:spcPct val="120000"/>
              </a:lnSpc>
              <a:spcBef>
                <a:spcPts val="0"/>
              </a:spcBef>
              <a:defRPr sz="4000" i="1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i="1" dirty="0" smtClean="0">
                <a:latin typeface="Times New Roman" charset="0"/>
                <a:cs typeface="Times New Roman" charset="0"/>
              </a:rPr>
              <a:t>“My quote here and it is a long quote so that I can see the text wrapping and also check the line-height.”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838200" y="3886200"/>
            <a:ext cx="3429000" cy="1143000"/>
          </a:xfrm>
        </p:spPr>
        <p:txBody>
          <a:bodyPr lIns="0" tIns="0" rIns="0" bIns="0"/>
          <a:lstStyle>
            <a:lvl1pPr marL="0" indent="0">
              <a:defRPr sz="2000"/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objec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2667000" cy="2666999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295400"/>
            <a:ext cx="5334000" cy="44958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267200"/>
            <a:ext cx="2667000" cy="307777"/>
          </a:xfrm>
        </p:spPr>
        <p:txBody>
          <a:bodyPr wrap="square" lIns="0" tIns="0" rIns="0" bIns="0">
            <a:spAutoFit/>
          </a:bodyPr>
          <a:lstStyle>
            <a:lvl1pPr marL="0">
              <a:buFont typeface="Arial" pitchFamily="34" charset="0"/>
              <a:buNone/>
              <a:defRPr sz="2000" baseline="0"/>
            </a:lvl1pPr>
          </a:lstStyle>
          <a:p>
            <a:pPr lvl="0"/>
            <a:r>
              <a:rPr lang="en-US" dirty="0" smtClean="0"/>
              <a:t>Caption </a:t>
            </a:r>
            <a:r>
              <a:rPr lang="en-US" dirty="0" err="1" smtClean="0"/>
              <a:t>caption</a:t>
            </a:r>
            <a:r>
              <a:rPr lang="en-US" dirty="0" smtClean="0"/>
              <a:t> </a:t>
            </a:r>
            <a:r>
              <a:rPr lang="en-US" dirty="0" err="1" smtClean="0"/>
              <a:t>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9800" y="1295401"/>
            <a:ext cx="2667000" cy="16764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5257800" cy="449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019800" y="3352800"/>
            <a:ext cx="2667000" cy="1676400"/>
          </a:xfrm>
        </p:spPr>
        <p:txBody>
          <a:bodyPr lIns="0" tIns="0" rIns="0" bIns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1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jec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8229600" cy="342899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105400"/>
            <a:ext cx="8229600" cy="685800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6000"/>
            <a:ext cx="9144000" cy="76200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34340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Paragraph text.</a:t>
            </a:r>
          </a:p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1" name="Text Placeholder 12"/>
          <p:cNvSpPr txBox="1">
            <a:spLocks/>
          </p:cNvSpPr>
          <p:nvPr userDrawn="1"/>
        </p:nvSpPr>
        <p:spPr>
          <a:xfrm>
            <a:off x="7010400" y="6248400"/>
            <a:ext cx="1676400" cy="457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 anchorCtr="0">
            <a:noAutofit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oli.cmu.edu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8" descr="9918 ColorWork_Reverse_PrimaryCMU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304800" y="6172200"/>
            <a:ext cx="2474326" cy="600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64" r:id="rId4"/>
    <p:sldLayoutId id="2147483677" r:id="rId5"/>
    <p:sldLayoutId id="2147483675" r:id="rId6"/>
    <p:sldLayoutId id="2147483673" r:id="rId7"/>
    <p:sldLayoutId id="2147483674" r:id="rId8"/>
    <p:sldLayoutId id="2147483672" r:id="rId9"/>
    <p:sldLayoutId id="2147483666" r:id="rId10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None/>
        <a:defRPr kumimoji="0" lang="en-US" sz="2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lang="en-US" sz="2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lang="en-US" sz="2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lang="en-US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18533-6761-435F-BA7F-AE54F5E26DB5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CFA21-CC4C-464A-A72F-1BE355648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OGD_OWWjRl0scA0e2KY8eJKDYC1F2cF5FgNrUrR1xd8/edit" TargetMode="External"/><Relationship Id="rId2" Type="http://schemas.openxmlformats.org/officeDocument/2006/relationships/hyperlink" Target="https://docs.google.com/document/d/1R5fPNi3H4Tdhj3ehGD6ttD9GeeLpPCngGem1fT04sWM/ed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oli.cmu.edu/tools/oliconverter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apple.com/kb/DL848" TargetMode="External"/><Relationship Id="rId2" Type="http://schemas.openxmlformats.org/officeDocument/2006/relationships/hyperlink" Target="http://www.jav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upport.apple.com/kb/DL1515" TargetMode="External"/><Relationship Id="rId4" Type="http://schemas.openxmlformats.org/officeDocument/2006/relationships/hyperlink" Target="http://support.apple.com/kb/DL155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u1uwSLmpw8RuNhlE5_8HFXCe4Q4xYUUZyzhUrAj5q1g/ed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Doc Converter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b="1" dirty="0" smtClean="0"/>
              <a:t>Raphael Gachuhi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Google Docs with OLI</a:t>
            </a:r>
            <a:endParaRPr lang="en-US" dirty="0"/>
          </a:p>
        </p:txBody>
      </p:sp>
      <p:pic>
        <p:nvPicPr>
          <p:cNvPr id="5" name="Content Placeholder 4" descr="in-cours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600200"/>
            <a:ext cx="4038600" cy="4011825"/>
          </a:xfrm>
        </p:spPr>
      </p:pic>
      <p:pic>
        <p:nvPicPr>
          <p:cNvPr id="8" name="Content Placeholder 7" descr="in-xml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1000" y="1447800"/>
            <a:ext cx="4038600" cy="41283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Google Doc Markup Guidelines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Location</a:t>
            </a:r>
          </a:p>
          <a:p>
            <a:pPr lvl="2">
              <a:buFont typeface="Arial"/>
              <a:buChar char="•"/>
            </a:pPr>
            <a:r>
              <a:rPr lang="en-US" dirty="0" smtClean="0">
                <a:hlinkClick r:id="rId2"/>
              </a:rPr>
              <a:t>https://docs.google.com/document/d/1R5fPNi3H4Tdhj3ehGD6ttD9GeeLpPCngGem1fT04sWM/edit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Example documents</a:t>
            </a:r>
          </a:p>
          <a:p>
            <a:pPr lvl="2">
              <a:buFont typeface="Arial"/>
              <a:buChar char="•"/>
            </a:pPr>
            <a:r>
              <a:rPr lang="en-US" dirty="0" smtClean="0">
                <a:hlinkClick r:id="rId3"/>
              </a:rPr>
              <a:t>https://docs.google.com/document/d/1OGD_OWWjRl0scA0e2KY8eJKDYC1F2cF5FgNrUrR1xd8/edit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Installing the Converter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Download location </a:t>
            </a:r>
          </a:p>
          <a:p>
            <a:pPr lvl="2">
              <a:buFont typeface="Arial"/>
              <a:buChar char="•"/>
            </a:pPr>
            <a:r>
              <a:rPr lang="en-US" u="sng" dirty="0" smtClean="0">
                <a:hlinkClick r:id="rId2"/>
              </a:rPr>
              <a:t>http://oli.cmu.edu/tools/oliconverter/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Things to consider during Installation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File extension for the installation file is .</a:t>
            </a:r>
            <a:r>
              <a:rPr lang="en-US" dirty="0" err="1" smtClean="0"/>
              <a:t>jnlp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Where your browser downloads the installation file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How to launch the installation file for your OS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Ignore the security warning and choose “always trust content from this publisher”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11" name="Content Placeholder 10" descr="ScreenHunter_04 Jul. 17 10.4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219200"/>
            <a:ext cx="4038600" cy="25048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Installing the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runtime is required: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PC: Download from </a:t>
            </a:r>
            <a:r>
              <a:rPr lang="en-US" dirty="0" smtClean="0">
                <a:hlinkClick r:id="rId2"/>
              </a:rPr>
              <a:t>http://www.java.com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Mac: download the version of Java that corresponds to your Mac’s operating system: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10.5 (Leopard): </a:t>
            </a:r>
            <a:r>
              <a:rPr lang="en-US" dirty="0" smtClean="0">
                <a:hlinkClick r:id="rId3"/>
              </a:rPr>
              <a:t>http://support.apple.com/kb/DL848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10.6 (Snow Leopard): </a:t>
            </a:r>
            <a:r>
              <a:rPr lang="en-US" dirty="0" smtClean="0">
                <a:hlinkClick r:id="rId4"/>
              </a:rPr>
              <a:t>http://support.apple.com/kb/DL1550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10.7 (Lion): </a:t>
            </a:r>
            <a:r>
              <a:rPr lang="en-US" dirty="0" smtClean="0">
                <a:hlinkClick r:id="rId5"/>
              </a:rPr>
              <a:t>http://support.apple.com/kb/DL1515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5" name="Content Placeholder 4" descr="Dev_Implement-Gear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2362200"/>
            <a:ext cx="2110581" cy="21105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Download from Google Docs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Select File menu item</a:t>
            </a:r>
          </a:p>
          <a:p>
            <a:pPr lvl="1"/>
            <a:r>
              <a:rPr lang="en-US" dirty="0" smtClean="0"/>
              <a:t>Open Download as menu list</a:t>
            </a:r>
          </a:p>
          <a:p>
            <a:pPr lvl="1"/>
            <a:r>
              <a:rPr lang="en-US" dirty="0" smtClean="0"/>
              <a:t>Choose </a:t>
            </a:r>
            <a:r>
              <a:rPr lang="en-US" dirty="0" err="1" smtClean="0"/>
              <a:t>OpenDocument</a:t>
            </a:r>
            <a:r>
              <a:rPr lang="en-US" dirty="0" smtClean="0"/>
              <a:t> Format (.</a:t>
            </a:r>
            <a:r>
              <a:rPr lang="en-US" dirty="0" err="1" smtClean="0"/>
              <a:t>odt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Download location depends on Browser used</a:t>
            </a:r>
          </a:p>
          <a:p>
            <a:pPr lvl="1"/>
            <a:r>
              <a:rPr lang="en-US" dirty="0" smtClean="0"/>
              <a:t>Rename files to suit your naming convention</a:t>
            </a:r>
          </a:p>
          <a:p>
            <a:endParaRPr lang="en-US" dirty="0"/>
          </a:p>
        </p:txBody>
      </p:sp>
      <p:pic>
        <p:nvPicPr>
          <p:cNvPr id="7" name="Content Placeholder 6" descr="image0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44193"/>
            <a:ext cx="4038600" cy="3998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Launching the converter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On windows go to start&gt;all programs&gt;OLI Authoring Tools&gt;OLI Google Docs Converter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 Mac navigate to the application folder using finder&gt;double click </a:t>
            </a:r>
            <a:r>
              <a:rPr lang="en-US" dirty="0" smtClean="0"/>
              <a:t>on the OLI Google Docs Converter icon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ScreenHunter_01 Sep. 24 11.2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990601"/>
            <a:ext cx="2028825" cy="220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the Google Doc (.</a:t>
            </a:r>
            <a:r>
              <a:rPr lang="en-US" dirty="0" err="1" smtClean="0"/>
              <a:t>odt</a:t>
            </a:r>
            <a:r>
              <a:rPr lang="en-US" dirty="0" smtClean="0"/>
              <a:t>) files</a:t>
            </a:r>
            <a:endParaRPr lang="en-US" dirty="0"/>
          </a:p>
        </p:txBody>
      </p:sp>
      <p:pic>
        <p:nvPicPr>
          <p:cNvPr id="8" name="Content Placeholder 7" descr="image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00762" y="1404937"/>
            <a:ext cx="2505075" cy="145732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Choosing the files to convert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Dealing with Tutors (Inline assessments</a:t>
            </a:r>
            <a:r>
              <a:rPr lang="en-US" dirty="0" smtClean="0"/>
              <a:t>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Comment out inline assessments until they are added to your project to avoid errors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Selecting a destination folder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main </a:t>
            </a:r>
            <a:r>
              <a:rPr lang="en-US" dirty="0" smtClean="0"/>
              <a:t>project content folder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Performing the conversion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Examining the output</a:t>
            </a:r>
          </a:p>
        </p:txBody>
      </p:sp>
      <p:pic>
        <p:nvPicPr>
          <p:cNvPr id="11" name="Content Placeholder 10" descr="image04.jpg"/>
          <p:cNvPicPr>
            <a:picLocks noGrp="1" noChangeAspect="1"/>
          </p:cNvPicPr>
          <p:nvPr>
            <p:ph sz="half" idx="10"/>
          </p:nvPr>
        </p:nvPicPr>
        <p:blipFill>
          <a:blip r:embed="rId3" cstate="print"/>
          <a:stretch>
            <a:fillRect/>
          </a:stretch>
        </p:blipFill>
        <p:spPr>
          <a:xfrm>
            <a:off x="6340594" y="3352800"/>
            <a:ext cx="2025412" cy="167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availability in the course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Add content to the organization xml </a:t>
            </a:r>
            <a:r>
              <a:rPr lang="en-US" dirty="0" smtClean="0"/>
              <a:t>file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 the Workbook id to reference it within the item tag in the organization file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Workbook id is the filename without .xml (first part of the filename)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" name="Content Placeholder 5" descr="ScreenHunter_10 Oct. 01 12.3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5354" y="1219200"/>
            <a:ext cx="4036691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Google Doc unsupported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Viewing and editing the output with Oxygen xml editor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Adding </a:t>
            </a:r>
            <a:r>
              <a:rPr lang="en-US" dirty="0" smtClean="0"/>
              <a:t>content not supported by Google </a:t>
            </a:r>
            <a:r>
              <a:rPr lang="en-US" dirty="0" smtClean="0"/>
              <a:t>Doc </a:t>
            </a:r>
            <a:r>
              <a:rPr lang="en-US" dirty="0" smtClean="0"/>
              <a:t>(</a:t>
            </a:r>
            <a:r>
              <a:rPr lang="en-US" dirty="0" smtClean="0"/>
              <a:t>e.g. formulas, </a:t>
            </a:r>
            <a:r>
              <a:rPr lang="en-US" dirty="0" err="1" smtClean="0"/>
              <a:t>codeblock</a:t>
            </a:r>
            <a:r>
              <a:rPr lang="en-US" dirty="0" smtClean="0"/>
              <a:t>, flash etc)</a:t>
            </a:r>
          </a:p>
        </p:txBody>
      </p:sp>
      <p:pic>
        <p:nvPicPr>
          <p:cNvPr id="6" name="Content Placeholder 5" descr="ScreenHunter_09 Oct. 01 12.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891061"/>
            <a:ext cx="4038600" cy="31520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pic>
        <p:nvPicPr>
          <p:cNvPr id="6" name="Content Placeholder 5" descr="OLI_BigPicture-Diagram-cr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9162" y="1690687"/>
            <a:ext cx="7305675" cy="3705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 by Doing: Convert Google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8318" indent="-514350"/>
            <a:r>
              <a:rPr lang="en-US" sz="2800" dirty="0" smtClean="0"/>
              <a:t>Practice the procedures we have discussed: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Ensure Google Docs conform to markup guidelines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Download Google Docs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Install Converter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Convert Docs to OLI Workbook page </a:t>
            </a:r>
            <a:r>
              <a:rPr lang="en-US" dirty="0" smtClean="0"/>
              <a:t>XML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Add Workbook page to organization.xml</a:t>
            </a:r>
            <a:endParaRPr lang="en-US" dirty="0" smtClean="0"/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Edit XML </a:t>
            </a:r>
            <a:r>
              <a:rPr lang="en-US" dirty="0" smtClean="0"/>
              <a:t>output</a:t>
            </a:r>
          </a:p>
          <a:p>
            <a:pPr marL="258318" indent="-514350">
              <a:buFont typeface="Arial" pitchFamily="34" charset="0"/>
              <a:buChar char="•"/>
            </a:pPr>
            <a:r>
              <a:rPr lang="en-US" dirty="0" smtClean="0"/>
              <a:t>Add new files to SVN and commit</a:t>
            </a:r>
            <a:endParaRPr lang="en-US" dirty="0" smtClean="0"/>
          </a:p>
          <a:p>
            <a:pPr marL="258318" indent="-514350">
              <a:buFont typeface="Arial" pitchFamily="34" charset="0"/>
              <a:buChar char="•"/>
            </a:pPr>
            <a:endParaRPr lang="en-US" sz="2800" dirty="0" smtClean="0"/>
          </a:p>
          <a:p>
            <a:pPr marL="258318" indent="-514350"/>
            <a:r>
              <a:rPr lang="en-US" sz="2600" dirty="0" smtClean="0"/>
              <a:t>Available as a Google Doc:</a:t>
            </a:r>
          </a:p>
          <a:p>
            <a:pPr marL="258318" indent="-514350" algn="ctr"/>
            <a:r>
              <a:rPr lang="en-US" sz="2200" dirty="0" smtClean="0">
                <a:hlinkClick r:id="rId2"/>
              </a:rPr>
              <a:t>Learn by Doing: Convert Google Docs</a:t>
            </a:r>
            <a:endParaRPr lang="en-US" sz="2200" dirty="0" smtClean="0"/>
          </a:p>
          <a:p>
            <a:pPr marL="258318" indent="-514350" algn="ctr"/>
            <a:endParaRPr lang="en-US" sz="2200" dirty="0" smtClean="0"/>
          </a:p>
          <a:p>
            <a:pPr marL="258318" indent="-514350"/>
            <a:r>
              <a:rPr lang="en-US" sz="2600" dirty="0" smtClean="0"/>
              <a:t>The tutorial takes 20 to 30 minutes to complete.</a:t>
            </a:r>
          </a:p>
          <a:p>
            <a:pPr marL="258318" indent="-514350" algn="ctr"/>
            <a:endParaRPr lang="en-US" dirty="0" smtClean="0"/>
          </a:p>
          <a:p>
            <a:pPr marL="258318" indent="-514350"/>
            <a:endParaRPr lang="en-US" sz="2800" dirty="0" smtClean="0"/>
          </a:p>
          <a:p>
            <a:pPr marL="258318" indent="-514350"/>
            <a:endParaRPr lang="en-US" sz="2800" dirty="0" smtClean="0"/>
          </a:p>
          <a:p>
            <a:pPr marL="258318" indent="-514350"/>
            <a:endParaRPr lang="en-US" sz="2800" dirty="0" smtClean="0"/>
          </a:p>
          <a:p>
            <a:pPr marL="258318" indent="-51435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/>
          <a:lstStyle/>
          <a:p>
            <a:pPr marL="164592" lvl="0" indent="0"/>
            <a:r>
              <a:rPr lang="en-US" dirty="0" smtClean="0"/>
              <a:t>By the end of this presentation, you will be able to: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Install OLI Google Docs converter on your </a:t>
            </a:r>
            <a:r>
              <a:rPr lang="en-US" dirty="0" smtClean="0"/>
              <a:t>computer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Explain what workbook pages are and how they are used in a course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Download your workbook pages from Google Docs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Convert the workbook pages downloaded from Google Docs(.</a:t>
            </a:r>
            <a:r>
              <a:rPr lang="en-US" dirty="0" err="1" smtClean="0"/>
              <a:t>odt</a:t>
            </a:r>
            <a:r>
              <a:rPr lang="en-US" dirty="0" smtClean="0"/>
              <a:t> files) to OLI XML(.xml)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 workbook pages to the course project organization file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 </a:t>
            </a:r>
            <a:r>
              <a:rPr lang="en-US" dirty="0" smtClean="0"/>
              <a:t>content not supported by Google </a:t>
            </a:r>
            <a:r>
              <a:rPr lang="en-US" dirty="0" smtClean="0"/>
              <a:t>Docs </a:t>
            </a:r>
            <a:r>
              <a:rPr lang="en-US" dirty="0" smtClean="0"/>
              <a:t>to </a:t>
            </a:r>
            <a:r>
              <a:rPr lang="en-US" dirty="0" smtClean="0"/>
              <a:t>the workbook </a:t>
            </a:r>
            <a:r>
              <a:rPr lang="en-US" dirty="0" smtClean="0"/>
              <a:t>page XML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9" name="Picture Placeholder 8" descr="Dev_Design-Brus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2590800"/>
            <a:ext cx="2362200" cy="1973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7772400" cy="1470025"/>
          </a:xfrm>
        </p:spPr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04800" y="1752600"/>
            <a:ext cx="64008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 student centered measurable learning outcomes (Learning Objectives)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304800"/>
            <a:ext cx="7772400" cy="1470025"/>
          </a:xfrm>
        </p:spPr>
        <p:txBody>
          <a:bodyPr/>
          <a:lstStyle/>
          <a:p>
            <a:r>
              <a:rPr lang="en-US" dirty="0" smtClean="0"/>
              <a:t>Design Phase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04800" y="1752600"/>
            <a:ext cx="8534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Design activities that support these student centered measurable learning outcomes</a:t>
            </a:r>
          </a:p>
          <a:p>
            <a:r>
              <a:rPr lang="en-US" dirty="0" smtClean="0"/>
              <a:t>Types of activities to support Learning objectives</a:t>
            </a:r>
          </a:p>
          <a:p>
            <a:pPr lvl="1"/>
            <a:r>
              <a:rPr lang="en-US" dirty="0" smtClean="0"/>
              <a:t>Workbook page (expository content, other activities etc)</a:t>
            </a:r>
          </a:p>
          <a:p>
            <a:pPr lvl="1"/>
            <a:r>
              <a:rPr lang="en-US" dirty="0" smtClean="0"/>
              <a:t>Learn by doing</a:t>
            </a:r>
          </a:p>
          <a:p>
            <a:pPr lvl="1"/>
            <a:r>
              <a:rPr lang="en-US" dirty="0" smtClean="0"/>
              <a:t>Did I get this?</a:t>
            </a:r>
          </a:p>
          <a:p>
            <a:pPr lvl="1"/>
            <a:r>
              <a:rPr lang="en-US" dirty="0" smtClean="0"/>
              <a:t>My Response</a:t>
            </a:r>
          </a:p>
          <a:p>
            <a:pPr lvl="1"/>
            <a:r>
              <a:rPr lang="en-US" dirty="0" smtClean="0"/>
              <a:t>Checkpoint, Quiz</a:t>
            </a:r>
          </a:p>
          <a:p>
            <a:pPr lvl="1"/>
            <a:r>
              <a:rPr lang="en-US" dirty="0" smtClean="0"/>
              <a:t>etc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381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OLI Workbook page activities via Google Docs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04800" y="1752600"/>
            <a:ext cx="6400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Why use Google Docs</a:t>
            </a:r>
          </a:p>
          <a:p>
            <a:pPr lvl="1"/>
            <a:r>
              <a:rPr lang="en-US" dirty="0" smtClean="0"/>
              <a:t>No/Little learning curve for team members</a:t>
            </a:r>
          </a:p>
          <a:p>
            <a:pPr lvl="1"/>
            <a:r>
              <a:rPr lang="en-US" dirty="0" smtClean="0"/>
              <a:t>Collaborative environment</a:t>
            </a:r>
          </a:p>
          <a:p>
            <a:pPr lvl="1"/>
            <a:r>
              <a:rPr lang="en-US" dirty="0" smtClean="0"/>
              <a:t>Rapid prototyping (due to teamwork)</a:t>
            </a:r>
          </a:p>
          <a:p>
            <a:pPr lvl="1"/>
            <a:r>
              <a:rPr lang="en-US" dirty="0" smtClean="0"/>
              <a:t>Simple markup rules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</a:t>
            </a:r>
            <a:r>
              <a:rPr lang="en-US" dirty="0" smtClean="0"/>
              <a:t> Google </a:t>
            </a:r>
            <a:r>
              <a:rPr lang="en-US" dirty="0" smtClean="0"/>
              <a:t>Docs with OLI</a:t>
            </a:r>
            <a:endParaRPr lang="en-US" dirty="0"/>
          </a:p>
        </p:txBody>
      </p:sp>
      <p:pic>
        <p:nvPicPr>
          <p:cNvPr id="5" name="Content Placeholder 4" descr="in-cours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371600"/>
            <a:ext cx="4038600" cy="4011825"/>
          </a:xfrm>
        </p:spPr>
      </p:pic>
      <p:pic>
        <p:nvPicPr>
          <p:cNvPr id="6" name="Content Placeholder 5" descr="in-googl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19200"/>
            <a:ext cx="3689746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Google Docs with 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Standard Types of Content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Text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Bold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Italics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Highlight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Subscript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Superscript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List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Hyperlinks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Additional Content Using </a:t>
            </a:r>
            <a:r>
              <a:rPr lang="en-US" dirty="0" smtClean="0">
                <a:solidFill>
                  <a:schemeClr val="accent6"/>
                </a:solidFill>
              </a:rPr>
              <a:t>Headings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Sub-heading / page section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Definition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Example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Block Quote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Learning Activity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YouTube Video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Callout (e.g. Note, Tip, etc.)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Figure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Page Break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LI">
      <a:dk1>
        <a:sysClr val="windowText" lastClr="000000"/>
      </a:dk1>
      <a:lt1>
        <a:sysClr val="window" lastClr="FFFFFF"/>
      </a:lt1>
      <a:dk2>
        <a:srgbClr val="0B435F"/>
      </a:dk2>
      <a:lt2>
        <a:srgbClr val="FFF5EC"/>
      </a:lt2>
      <a:accent1>
        <a:srgbClr val="0B435F"/>
      </a:accent1>
      <a:accent2>
        <a:srgbClr val="1371B2"/>
      </a:accent2>
      <a:accent3>
        <a:srgbClr val="709E30"/>
      </a:accent3>
      <a:accent4>
        <a:srgbClr val="EA7150"/>
      </a:accent4>
      <a:accent5>
        <a:srgbClr val="FAAF3C"/>
      </a:accent5>
      <a:accent6>
        <a:srgbClr val="BF0000"/>
      </a:accent6>
      <a:hlink>
        <a:srgbClr val="1371B2"/>
      </a:hlink>
      <a:folHlink>
        <a:srgbClr val="0B435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11342</TotalTime>
  <Words>609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Urban</vt:lpstr>
      <vt:lpstr>Custom Design</vt:lpstr>
      <vt:lpstr>Google Doc Converter</vt:lpstr>
      <vt:lpstr>Big Picture</vt:lpstr>
      <vt:lpstr>Objectives</vt:lpstr>
      <vt:lpstr>Design</vt:lpstr>
      <vt:lpstr>Design Phase</vt:lpstr>
      <vt:lpstr>Design Phase</vt:lpstr>
      <vt:lpstr>OLI Workbook page activities via Google Docs</vt:lpstr>
      <vt:lpstr>Using Google Docs with OLI</vt:lpstr>
      <vt:lpstr>Using Google Docs with OLI</vt:lpstr>
      <vt:lpstr>Using Google Docs with OLI</vt:lpstr>
      <vt:lpstr>Google Doc Markup Guidelines</vt:lpstr>
      <vt:lpstr>Installing the Converter</vt:lpstr>
      <vt:lpstr>Installing the Converter</vt:lpstr>
      <vt:lpstr>Implementation</vt:lpstr>
      <vt:lpstr>Download from Google Docs</vt:lpstr>
      <vt:lpstr>Launching the converter</vt:lpstr>
      <vt:lpstr>Convert the Google Doc (.odt) files</vt:lpstr>
      <vt:lpstr>Content availability in the course</vt:lpstr>
      <vt:lpstr>Google Doc unsupported content</vt:lpstr>
      <vt:lpstr>Learn by Doing: Convert Google Docs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for Learning Design</dc:title>
  <dc:creator>Cheryl Templeton</dc:creator>
  <cp:lastModifiedBy>Raphael</cp:lastModifiedBy>
  <cp:revision>528</cp:revision>
  <dcterms:created xsi:type="dcterms:W3CDTF">2012-06-19T19:21:15Z</dcterms:created>
  <dcterms:modified xsi:type="dcterms:W3CDTF">2012-10-03T14:39:58Z</dcterms:modified>
</cp:coreProperties>
</file>