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Default Extension="docx" ContentType="application/vnd.openxmlformats-officedocument.wordprocessingml.document"/>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sldIdLst>
    <p:sldId id="281" r:id="rId2"/>
    <p:sldId id="282" r:id="rId3"/>
    <p:sldId id="289" r:id="rId4"/>
    <p:sldId id="290" r:id="rId5"/>
    <p:sldId id="328" r:id="rId6"/>
    <p:sldId id="329" r:id="rId7"/>
    <p:sldId id="291" r:id="rId8"/>
    <p:sldId id="327" r:id="rId9"/>
    <p:sldId id="325" r:id="rId10"/>
    <p:sldId id="326" r:id="rId11"/>
    <p:sldId id="292" r:id="rId12"/>
    <p:sldId id="309" r:id="rId13"/>
    <p:sldId id="293" r:id="rId14"/>
    <p:sldId id="308" r:id="rId15"/>
    <p:sldId id="294" r:id="rId16"/>
    <p:sldId id="295" r:id="rId17"/>
    <p:sldId id="310" r:id="rId18"/>
    <p:sldId id="311" r:id="rId19"/>
    <p:sldId id="312" r:id="rId20"/>
    <p:sldId id="313" r:id="rId21"/>
    <p:sldId id="314" r:id="rId22"/>
    <p:sldId id="315" r:id="rId23"/>
    <p:sldId id="322" r:id="rId24"/>
    <p:sldId id="323" r:id="rId25"/>
    <p:sldId id="318" r:id="rId26"/>
    <p:sldId id="319" r:id="rId27"/>
    <p:sldId id="320" r:id="rId28"/>
    <p:sldId id="321" r:id="rId29"/>
    <p:sldId id="296" r:id="rId30"/>
    <p:sldId id="299" r:id="rId31"/>
    <p:sldId id="300" r:id="rId32"/>
    <p:sldId id="301" r:id="rId33"/>
    <p:sldId id="302" r:id="rId34"/>
    <p:sldId id="303" r:id="rId35"/>
    <p:sldId id="305" r:id="rId36"/>
    <p:sldId id="30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00" autoAdjust="0"/>
    <p:restoredTop sz="94675" autoAdjust="0"/>
  </p:normalViewPr>
  <p:slideViewPr>
    <p:cSldViewPr>
      <p:cViewPr varScale="1">
        <p:scale>
          <a:sx n="84" d="100"/>
          <a:sy n="84" d="100"/>
        </p:scale>
        <p:origin x="-954" y="-84"/>
      </p:cViewPr>
      <p:guideLst>
        <p:guide orient="horz" pos="2160"/>
        <p:guide pos="2880"/>
      </p:guideLst>
    </p:cSldViewPr>
  </p:slideViewPr>
  <p:outlineViewPr>
    <p:cViewPr>
      <p:scale>
        <a:sx n="33" d="100"/>
        <a:sy n="33" d="100"/>
      </p:scale>
      <p:origin x="0" y="2152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05A0A6-44FC-4F9C-9F9C-33FF39A2592D}" type="datetimeFigureOut">
              <a:rPr lang="en-US" smtClean="0"/>
              <a:pPr/>
              <a:t>10/8/2012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F1A280-59C1-4314-936F-F56A98B2387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50938" y="692150"/>
            <a:ext cx="4556125" cy="3416300"/>
          </a:xfrm>
          <a:ln/>
        </p:spPr>
      </p:sp>
      <p:sp>
        <p:nvSpPr>
          <p:cNvPr id="36867" name="Rectangle 3"/>
          <p:cNvSpPr>
            <a:spLocks noGrp="1" noChangeArrowheads="1"/>
          </p:cNvSpPr>
          <p:nvPr>
            <p:ph type="body" idx="1"/>
          </p:nvPr>
        </p:nvSpPr>
        <p:spPr>
          <a:noFill/>
          <a:ln w="9525"/>
        </p:spPr>
        <p:txBody>
          <a:bodyPr/>
          <a:lstStyle/>
          <a:p>
            <a:pPr>
              <a:lnSpc>
                <a:spcPct val="90000"/>
              </a:lnSpc>
            </a:pPr>
            <a:r>
              <a:rPr lang="en-US" sz="1000" dirty="0" smtClean="0">
                <a:latin typeface="Times New Roman" pitchFamily="18" charset="0"/>
              </a:rPr>
              <a:t>Why is data important to improving student learning</a:t>
            </a:r>
          </a:p>
          <a:p>
            <a:pPr>
              <a:lnSpc>
                <a:spcPct val="90000"/>
              </a:lnSpc>
            </a:pPr>
            <a:r>
              <a:rPr lang="en-US" sz="1400" dirty="0" smtClean="0">
                <a:latin typeface="Times New Roman" pitchFamily="18" charset="0"/>
              </a:rPr>
              <a:t>If we knew everything about students’ learning challenges, we would not need data</a:t>
            </a:r>
          </a:p>
          <a:p>
            <a:r>
              <a:rPr lang="en-US" sz="1400" dirty="0" smtClean="0">
                <a:latin typeface="Times New Roman" pitchFamily="18" charset="0"/>
              </a:rPr>
              <a:t>But, there is a lot we </a:t>
            </a:r>
            <a:r>
              <a:rPr lang="en-US" sz="1400" i="1" dirty="0" smtClean="0">
                <a:latin typeface="Times New Roman" pitchFamily="18" charset="0"/>
              </a:rPr>
              <a:t>do not know</a:t>
            </a:r>
            <a:r>
              <a:rPr lang="en-US" sz="1400" dirty="0" smtClean="0">
                <a:latin typeface="Times New Roman" pitchFamily="18" charset="0"/>
              </a:rPr>
              <a:t> ….</a:t>
            </a:r>
          </a:p>
          <a:p>
            <a:endParaRPr lang="en-US"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EB1B28-7A2D-4086-A6CB-41277EF90AF3}" type="slidenum">
              <a:rPr lang="en-US"/>
              <a:pPr/>
              <a:t>20</a:t>
            </a:fld>
            <a:endParaRPr lang="en-US"/>
          </a:p>
        </p:txBody>
      </p:sp>
      <p:sp>
        <p:nvSpPr>
          <p:cNvPr id="1093634" name="Rectangle 2"/>
          <p:cNvSpPr>
            <a:spLocks noGrp="1" noRot="1" noChangeAspect="1" noChangeArrowheads="1" noTextEdit="1"/>
          </p:cNvSpPr>
          <p:nvPr>
            <p:ph type="sldImg"/>
          </p:nvPr>
        </p:nvSpPr>
        <p:spPr>
          <a:ln/>
        </p:spPr>
      </p:sp>
      <p:sp>
        <p:nvSpPr>
          <p:cNvPr id="1093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DD5876-FAA8-4848-9EAB-F32425450373}" type="slidenum">
              <a:rPr lang="en-US"/>
              <a:pPr/>
              <a:t>21</a:t>
            </a:fld>
            <a:endParaRPr lang="en-US"/>
          </a:p>
        </p:txBody>
      </p:sp>
      <p:sp>
        <p:nvSpPr>
          <p:cNvPr id="1083394" name="Rectangle 2"/>
          <p:cNvSpPr>
            <a:spLocks noGrp="1" noRot="1" noChangeAspect="1" noChangeArrowheads="1" noTextEdit="1"/>
          </p:cNvSpPr>
          <p:nvPr>
            <p:ph type="sldImg"/>
          </p:nvPr>
        </p:nvSpPr>
        <p:spPr>
          <a:ln/>
        </p:spPr>
      </p:sp>
      <p:sp>
        <p:nvSpPr>
          <p:cNvPr id="1083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3AD87B-015E-4D10-BDAB-268CDC2F1137}" type="slidenum">
              <a:rPr lang="en-US"/>
              <a:pPr/>
              <a:t>22</a:t>
            </a:fld>
            <a:endParaRPr lang="en-US"/>
          </a:p>
        </p:txBody>
      </p:sp>
      <p:sp>
        <p:nvSpPr>
          <p:cNvPr id="1096706" name="Rectangle 2"/>
          <p:cNvSpPr>
            <a:spLocks noGrp="1" noRot="1" noChangeAspect="1" noChangeArrowheads="1" noTextEdit="1"/>
          </p:cNvSpPr>
          <p:nvPr>
            <p:ph type="sldImg"/>
          </p:nvPr>
        </p:nvSpPr>
        <p:spPr>
          <a:ln/>
        </p:spPr>
      </p:sp>
      <p:sp>
        <p:nvSpPr>
          <p:cNvPr id="1096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w="9525"/>
        </p:spPr>
        <p:txBody>
          <a:bodyPr/>
          <a:lstStyle/>
          <a:p>
            <a:r>
              <a:rPr lang="en-US" smtClean="0">
                <a:latin typeface="Times New Roman" pitchFamily="18" charset="0"/>
              </a:rPr>
              <a:t>Good Cognitive Model =&gt; Good Learning Curve</a:t>
            </a:r>
          </a:p>
          <a:p>
            <a:r>
              <a:rPr lang="en-US" smtClean="0">
                <a:latin typeface="Times New Roman" pitchFamily="18" charset="0"/>
              </a:rPr>
              <a:t>An empirical basis for determining when a cognitive model is good </a:t>
            </a:r>
          </a:p>
          <a:p>
            <a:r>
              <a:rPr lang="en-US" smtClean="0">
                <a:latin typeface="Times New Roman" pitchFamily="18" charset="0"/>
              </a:rPr>
              <a:t>Accurate predictions of student task performance &amp; learning transfer</a:t>
            </a:r>
          </a:p>
          <a:p>
            <a:pPr lvl="1"/>
            <a:r>
              <a:rPr lang="en-US" smtClean="0">
                <a:latin typeface="Times New Roman" pitchFamily="18" charset="0"/>
              </a:rPr>
              <a:t>Repeated practice on tasks involving the same skill should reduce the error rate on those tasks</a:t>
            </a:r>
          </a:p>
          <a:p>
            <a:pPr lvl="1"/>
            <a:r>
              <a:rPr lang="en-US" smtClean="0">
                <a:latin typeface="Times New Roman" pitchFamily="18" charset="0"/>
              </a:rPr>
              <a:t>=&gt; A declining learning curve should emerge</a:t>
            </a:r>
          </a:p>
          <a:p>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39ED4B-04BB-46A8-B618-5A2EB4FA720A}" type="slidenum">
              <a:rPr lang="en-US"/>
              <a:pPr/>
              <a:t>25</a:t>
            </a:fld>
            <a:endParaRPr lang="en-US"/>
          </a:p>
        </p:txBody>
      </p:sp>
      <p:sp>
        <p:nvSpPr>
          <p:cNvPr id="1086466" name="Rectangle 2"/>
          <p:cNvSpPr>
            <a:spLocks noGrp="1" noRot="1" noChangeAspect="1" noChangeArrowheads="1" noTextEdit="1"/>
          </p:cNvSpPr>
          <p:nvPr>
            <p:ph type="sldImg"/>
          </p:nvPr>
        </p:nvSpPr>
        <p:spPr>
          <a:ln/>
        </p:spPr>
      </p:sp>
      <p:sp>
        <p:nvSpPr>
          <p:cNvPr id="1086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39ED4B-04BB-46A8-B618-5A2EB4FA720A}" type="slidenum">
              <a:rPr lang="en-US"/>
              <a:pPr/>
              <a:t>26</a:t>
            </a:fld>
            <a:endParaRPr lang="en-US"/>
          </a:p>
        </p:txBody>
      </p:sp>
      <p:sp>
        <p:nvSpPr>
          <p:cNvPr id="1086466" name="Rectangle 2"/>
          <p:cNvSpPr>
            <a:spLocks noGrp="1" noRot="1" noChangeAspect="1" noChangeArrowheads="1" noTextEdit="1"/>
          </p:cNvSpPr>
          <p:nvPr>
            <p:ph type="sldImg"/>
          </p:nvPr>
        </p:nvSpPr>
        <p:spPr>
          <a:ln/>
        </p:spPr>
      </p:sp>
      <p:sp>
        <p:nvSpPr>
          <p:cNvPr id="1086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39ED4B-04BB-46A8-B618-5A2EB4FA720A}" type="slidenum">
              <a:rPr lang="en-US"/>
              <a:pPr/>
              <a:t>27</a:t>
            </a:fld>
            <a:endParaRPr lang="en-US"/>
          </a:p>
        </p:txBody>
      </p:sp>
      <p:sp>
        <p:nvSpPr>
          <p:cNvPr id="1086466" name="Rectangle 2"/>
          <p:cNvSpPr>
            <a:spLocks noGrp="1" noRot="1" noChangeAspect="1" noChangeArrowheads="1" noTextEdit="1"/>
          </p:cNvSpPr>
          <p:nvPr>
            <p:ph type="sldImg"/>
          </p:nvPr>
        </p:nvSpPr>
        <p:spPr>
          <a:ln/>
        </p:spPr>
      </p:sp>
      <p:sp>
        <p:nvSpPr>
          <p:cNvPr id="1086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39ED4B-04BB-46A8-B618-5A2EB4FA720A}" type="slidenum">
              <a:rPr lang="en-US"/>
              <a:pPr/>
              <a:t>28</a:t>
            </a:fld>
            <a:endParaRPr lang="en-US"/>
          </a:p>
        </p:txBody>
      </p:sp>
      <p:sp>
        <p:nvSpPr>
          <p:cNvPr id="1086466" name="Rectangle 2"/>
          <p:cNvSpPr>
            <a:spLocks noGrp="1" noRot="1" noChangeAspect="1" noChangeArrowheads="1" noTextEdit="1"/>
          </p:cNvSpPr>
          <p:nvPr>
            <p:ph type="sldImg"/>
          </p:nvPr>
        </p:nvSpPr>
        <p:spPr>
          <a:ln/>
        </p:spPr>
      </p:sp>
      <p:sp>
        <p:nvSpPr>
          <p:cNvPr id="1086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44035" name="Rectangle 3"/>
          <p:cNvSpPr>
            <a:spLocks noGrp="1" noChangeArrowheads="1"/>
          </p:cNvSpPr>
          <p:nvPr>
            <p:ph type="body" idx="1"/>
          </p:nvPr>
        </p:nvSpPr>
        <p:spPr>
          <a:noFill/>
          <a:ln>
            <a:solidFill>
              <a:srgbClr val="000000"/>
            </a:solidFill>
          </a:ln>
        </p:spPr>
        <p:txBody>
          <a:bodyPr/>
          <a:lstStyle/>
          <a:p>
            <a:r>
              <a:rPr lang="en-US" smtClean="0">
                <a:latin typeface="Times New Roman" pitchFamily="18" charset="0"/>
              </a:rPr>
              <a:t>These are recent (and preliminary) results and we are just beginning discussions with the domain-specialists (in Geometry, Statistics, English, Physics) about how to interpret discoveries for course  redesign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14" tIns="45707" rIns="91414" bIns="45707" anchor="b"/>
          <a:lstStyle/>
          <a:p>
            <a:pPr algn="r" defTabSz="865188"/>
            <a:fld id="{52D46776-D35E-4FF0-BEB5-D098806DFBFF}" type="slidenum">
              <a:rPr lang="en-US" sz="1100">
                <a:latin typeface="Arial" pitchFamily="34" charset="0"/>
              </a:rPr>
              <a:pPr algn="r" defTabSz="865188"/>
              <a:t>32</a:t>
            </a:fld>
            <a:endParaRPr lang="en-US" sz="1100">
              <a:latin typeface="Arial" pitchFamily="34" charset="0"/>
            </a:endParaRPr>
          </a:p>
        </p:txBody>
      </p:sp>
      <p:sp>
        <p:nvSpPr>
          <p:cNvPr id="45059" name="Rectangle 2"/>
          <p:cNvSpPr>
            <a:spLocks noGrp="1" noRot="1" noChangeAspect="1" noChangeArrowheads="1" noTextEdit="1"/>
          </p:cNvSpPr>
          <p:nvPr>
            <p:ph type="sldImg"/>
          </p:nvPr>
        </p:nvSpPr>
        <p:spPr>
          <a:xfrm>
            <a:off x="1144588" y="684213"/>
            <a:ext cx="4572000" cy="3429000"/>
          </a:xfrm>
          <a:solidFill>
            <a:srgbClr val="FFFFFF"/>
          </a:solidFill>
          <a:ln/>
        </p:spPr>
      </p:sp>
      <p:sp>
        <p:nvSpPr>
          <p:cNvPr id="45060" name="Rectangle 3"/>
          <p:cNvSpPr>
            <a:spLocks noGrp="1" noChangeArrowheads="1"/>
          </p:cNvSpPr>
          <p:nvPr>
            <p:ph type="body" idx="1"/>
          </p:nvPr>
        </p:nvSpPr>
        <p:spPr>
          <a:xfrm>
            <a:off x="685800" y="4343400"/>
            <a:ext cx="5486400" cy="4114800"/>
          </a:xfrm>
          <a:noFill/>
          <a:ln>
            <a:solidFill>
              <a:srgbClr val="000000"/>
            </a:solidFill>
          </a:ln>
        </p:spPr>
        <p:txBody>
          <a:bodyPr lIns="91414" tIns="45707" rIns="91414" bIns="45707"/>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949325" y="614363"/>
            <a:ext cx="4806950" cy="3605212"/>
          </a:xfrm>
          <a:ln/>
        </p:spPr>
      </p:sp>
      <p:sp>
        <p:nvSpPr>
          <p:cNvPr id="37891" name="Rectangle 3"/>
          <p:cNvSpPr>
            <a:spLocks noGrp="1" noChangeArrowheads="1"/>
          </p:cNvSpPr>
          <p:nvPr>
            <p:ph type="body" idx="1"/>
          </p:nvPr>
        </p:nvSpPr>
        <p:spPr>
          <a:noFill/>
          <a:ln w="9525"/>
        </p:spPr>
        <p:txBody>
          <a:bodyPr/>
          <a:lstStyle/>
          <a:p>
            <a:pPr>
              <a:buFont typeface="Times" charset="0"/>
              <a:buNone/>
            </a:pPr>
            <a:r>
              <a:rPr lang="en-US" smtClean="0">
                <a:latin typeface="Times New Roman" pitchFamily="18" charset="0"/>
              </a:rPr>
              <a:t>The vision for the PSLC starts with the broad goals of understanding human learning and using that understanding to improve education.  More specifically, we are working to fill the chasm that currently exists between learning science research and educational practice.  A key indicator is the low hit rate of costly large-scale randomized control trials .  It appears the science behind many of these trials may not have been sound and reliable enough (we believe in RFTs, but we need more science to build up to them). </a:t>
            </a:r>
          </a:p>
          <a:p>
            <a:pPr>
              <a:buFont typeface="Times" charset="0"/>
              <a:buNone/>
            </a:pPr>
            <a:r>
              <a:rPr lang="en-US" smtClean="0">
                <a:latin typeface="Times New Roman" pitchFamily="18" charset="0"/>
              </a:rPr>
              <a:t>2) Toward this end, we have created LearnLab …</a:t>
            </a:r>
          </a:p>
          <a:p>
            <a:pPr>
              <a:buFont typeface="Times" charset="0"/>
              <a:buNone/>
            </a:pPr>
            <a:r>
              <a:rPr lang="en-US" smtClean="0">
                <a:latin typeface="Times New Roman" pitchFamily="18" charset="0"/>
              </a:rPr>
              <a:t>Goals are to: </a:t>
            </a:r>
            <a:r>
              <a:rPr lang="en-US" sz="1800" smtClean="0">
                <a:solidFill>
                  <a:srgbClr val="000000"/>
                </a:solidFill>
                <a:latin typeface="Geneva" charset="0"/>
              </a:rPr>
              <a:t>Do rigorous science at scale.  Create a two-way street.  Have problems from practioners guide psychological research goals.</a:t>
            </a:r>
            <a:endParaRPr lang="en-US" smtClean="0">
              <a:latin typeface="Times New Roman" pitchFamily="18" charset="0"/>
            </a:endParaRPr>
          </a:p>
          <a:p>
            <a:pPr>
              <a:buFont typeface="Times" charset="0"/>
              <a:buNone/>
            </a:pPr>
            <a:r>
              <a:rPr lang="en-US" smtClean="0">
                <a:latin typeface="Times New Roman" pitchFamily="18" charset="0"/>
              </a:rPr>
              <a:t>3) In general, our purpose is to “leverage cognitive … learning”.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14" tIns="45707" rIns="91414" bIns="45707" anchor="b"/>
          <a:lstStyle/>
          <a:p>
            <a:pPr algn="r" defTabSz="865188"/>
            <a:fld id="{58BAC5E0-4EFD-4CF9-A3D5-FD30536CF0E6}" type="slidenum">
              <a:rPr lang="en-US" sz="1100">
                <a:latin typeface="Arial" pitchFamily="34" charset="0"/>
              </a:rPr>
              <a:pPr algn="r" defTabSz="865188"/>
              <a:t>33</a:t>
            </a:fld>
            <a:endParaRPr lang="en-US" sz="1100">
              <a:latin typeface="Arial" pitchFamily="34" charset="0"/>
            </a:endParaRPr>
          </a:p>
        </p:txBody>
      </p:sp>
      <p:sp>
        <p:nvSpPr>
          <p:cNvPr id="46083" name="Rectangle 2"/>
          <p:cNvSpPr>
            <a:spLocks noGrp="1" noRot="1" noChangeAspect="1" noChangeArrowheads="1" noTextEdit="1"/>
          </p:cNvSpPr>
          <p:nvPr>
            <p:ph type="sldImg"/>
          </p:nvPr>
        </p:nvSpPr>
        <p:spPr>
          <a:xfrm>
            <a:off x="1144588" y="684213"/>
            <a:ext cx="4572000" cy="3429000"/>
          </a:xfrm>
          <a:solidFill>
            <a:srgbClr val="FFFFFF"/>
          </a:solidFill>
          <a:ln/>
        </p:spPr>
      </p:sp>
      <p:sp>
        <p:nvSpPr>
          <p:cNvPr id="46084" name="Rectangle 3"/>
          <p:cNvSpPr>
            <a:spLocks noGrp="1" noChangeArrowheads="1"/>
          </p:cNvSpPr>
          <p:nvPr>
            <p:ph type="body" idx="1"/>
          </p:nvPr>
        </p:nvSpPr>
        <p:spPr>
          <a:xfrm>
            <a:off x="685800" y="4343400"/>
            <a:ext cx="5486400" cy="4114800"/>
          </a:xfrm>
          <a:noFill/>
          <a:ln>
            <a:solidFill>
              <a:srgbClr val="000000"/>
            </a:solidFill>
          </a:ln>
        </p:spPr>
        <p:txBody>
          <a:bodyPr lIns="91414" tIns="45707" rIns="91414" bIns="45707"/>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84613" y="8683625"/>
            <a:ext cx="2971800" cy="458788"/>
          </a:xfrm>
          <a:prstGeom prst="rect">
            <a:avLst/>
          </a:prstGeom>
          <a:noFill/>
          <a:ln w="9525">
            <a:noFill/>
            <a:miter lim="800000"/>
            <a:headEnd/>
            <a:tailEnd/>
          </a:ln>
        </p:spPr>
        <p:txBody>
          <a:bodyPr lIns="91432" tIns="45716" rIns="91432" bIns="45716" anchor="b"/>
          <a:lstStyle/>
          <a:p>
            <a:pPr algn="r" defTabSz="911225"/>
            <a:fld id="{6E40764F-80F6-4695-AC75-AD966BDD3D0C}" type="slidenum">
              <a:rPr lang="en-US" sz="1200"/>
              <a:pPr algn="r" defTabSz="911225"/>
              <a:t>3</a:t>
            </a:fld>
            <a:endParaRPr lang="en-US" sz="1200"/>
          </a:p>
        </p:txBody>
      </p:sp>
      <p:sp>
        <p:nvSpPr>
          <p:cNvPr id="41987" name="Rectangle 2"/>
          <p:cNvSpPr>
            <a:spLocks noGrp="1" noRot="1" noChangeAspect="1" noChangeArrowheads="1" noTextEdit="1"/>
          </p:cNvSpPr>
          <p:nvPr>
            <p:ph type="sldImg"/>
          </p:nvPr>
        </p:nvSpPr>
        <p:spPr>
          <a:xfrm>
            <a:off x="1150938" y="692150"/>
            <a:ext cx="4556125" cy="3416300"/>
          </a:xfrm>
          <a:ln/>
        </p:spPr>
      </p:sp>
      <p:sp>
        <p:nvSpPr>
          <p:cNvPr id="41988" name="Rectangle 3"/>
          <p:cNvSpPr>
            <a:spLocks noGrp="1" noChangeArrowheads="1"/>
          </p:cNvSpPr>
          <p:nvPr>
            <p:ph type="body" idx="1"/>
          </p:nvPr>
        </p:nvSpPr>
        <p:spPr>
          <a:noFill/>
          <a:ln w="9525"/>
        </p:spPr>
        <p:txBody>
          <a:bodyPr/>
          <a:lstStyle/>
          <a:p>
            <a:pPr eaLnBrk="1" hangingPunct="1"/>
            <a:r>
              <a:rPr lang="en-US" smtClean="0">
                <a:latin typeface="Times New Roman" pitchFamily="18" charset="0"/>
              </a:rPr>
              <a:t>So, what exactly is DataShop?</a:t>
            </a:r>
          </a:p>
          <a:p>
            <a:pPr eaLnBrk="1" hangingPunct="1"/>
            <a:endParaRPr lang="en-US" smtClean="0">
              <a:latin typeface="Times New Roman" pitchFamily="18" charset="0"/>
            </a:endParaRPr>
          </a:p>
          <a:p>
            <a:pPr eaLnBrk="1" hangingPunct="1"/>
            <a:r>
              <a:rPr lang="en-US" smtClean="0">
                <a:latin typeface="Times New Roman" pitchFamily="18" charset="0"/>
              </a:rPr>
              <a:t>Well, first it is a central repository for all of the data generated by PSLC studies and courses.  The goal is to eventually have all of the data from learnlab studies and courses safely tucked away in DataShop for safe keeping.</a:t>
            </a:r>
          </a:p>
          <a:p>
            <a:pPr eaLnBrk="1" hangingPunct="1"/>
            <a:endParaRPr lang="en-US" smtClean="0">
              <a:latin typeface="Times New Roman" pitchFamily="18" charset="0"/>
            </a:endParaRPr>
          </a:p>
          <a:p>
            <a:pPr eaLnBrk="1" hangingPunct="1"/>
            <a:r>
              <a:rPr lang="en-US" smtClean="0">
                <a:latin typeface="Times New Roman" pitchFamily="18" charset="0"/>
              </a:rPr>
              <a:t>Once data is in, users can conduct primary, secondary and exploratory analysis of datasets.</a:t>
            </a:r>
          </a:p>
          <a:p>
            <a:pPr eaLnBrk="1" hangingPunct="1"/>
            <a:endParaRPr lang="en-US" smtClean="0">
              <a:latin typeface="Times New Roman" pitchFamily="18" charset="0"/>
            </a:endParaRPr>
          </a:p>
          <a:p>
            <a:pPr eaLnBrk="1" hangingPunct="1"/>
            <a:r>
              <a:rPr lang="en-US" smtClean="0">
                <a:latin typeface="Times New Roman" pitchFamily="18" charset="0"/>
              </a:rPr>
              <a:t>Second, DataShop provides analysis and reporting tools.  It’s a place where researchers can jumpstart analyses – perhaps by drilling down on student performance data through the Performance Profiler or viewing learning trends through the Learning Curve tool.</a:t>
            </a:r>
          </a:p>
          <a:p>
            <a:pPr eaLnBrk="1" hangingPunct="1"/>
            <a:endParaRPr lang="en-US" smtClean="0">
              <a:latin typeface="Times New Roman" pitchFamily="18" charset="0"/>
            </a:endParaRPr>
          </a:p>
          <a:p>
            <a:pPr eaLnBrk="1" hangingPunct="1"/>
            <a:r>
              <a:rPr lang="en-US" smtClean="0">
                <a:latin typeface="Times New Roman" pitchFamily="18" charset="0"/>
              </a:rPr>
              <a:t>You can also get data out through various export options.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852" y="8684298"/>
            <a:ext cx="2971593" cy="458139"/>
          </a:xfrm>
          <a:prstGeom prst="rect">
            <a:avLst/>
          </a:prstGeom>
          <a:noFill/>
          <a:ln w="9525">
            <a:noFill/>
            <a:miter lim="800000"/>
            <a:headEnd/>
            <a:tailEnd/>
          </a:ln>
        </p:spPr>
        <p:txBody>
          <a:bodyPr lIns="91432" tIns="45716" rIns="91432" bIns="45716" anchor="b"/>
          <a:lstStyle/>
          <a:p>
            <a:pPr algn="r" defTabSz="912715"/>
            <a:fld id="{FDFEC718-192B-431D-83C6-3FED3B331E51}" type="slidenum">
              <a:rPr lang="en-US" sz="1200"/>
              <a:pPr algn="r" defTabSz="912715"/>
              <a:t>8</a:t>
            </a:fld>
            <a:endParaRPr lang="en-US" sz="1200"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t>OK, so your data is now in DS – what do you do with it now?</a:t>
            </a:r>
          </a:p>
          <a:p>
            <a:pPr eaLnBrk="1" hangingPunct="1"/>
            <a:endParaRPr lang="en-US" smtClean="0"/>
          </a:p>
          <a:p>
            <a:pPr eaLnBrk="1" hangingPunct="1"/>
            <a:r>
              <a:rPr lang="en-US" smtClean="0"/>
              <a:t>This is where the analysis tools come in handy.</a:t>
            </a:r>
          </a:p>
          <a:p>
            <a:pPr eaLnBrk="1" hangingPunct="1"/>
            <a:endParaRPr lang="en-US" smtClean="0"/>
          </a:p>
          <a:p>
            <a:pPr eaLnBrk="1" hangingPunct="1"/>
            <a:r>
              <a:rPr lang="en-US" smtClean="0"/>
              <a:t>To play around with the tools, you can log into DS.  This slide shows you two ways of doing that – launching via our homepage or from the learnlab.org site.</a:t>
            </a:r>
          </a:p>
          <a:p>
            <a:pPr eaLnBrk="1" hangingPunct="1"/>
            <a:endParaRPr lang="en-US" smtClean="0"/>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xfrm>
            <a:off x="913805" y="4343703"/>
            <a:ext cx="5030391" cy="268811"/>
          </a:xfrm>
          <a:noFill/>
          <a:ln/>
        </p:spPr>
        <p:txBody>
          <a:bodyPr>
            <a:normAutofit lnSpcReduction="10000"/>
          </a:bodyPr>
          <a:lstStyle/>
          <a:p>
            <a:r>
              <a:rPr lang="en-US" smtClean="0"/>
              <a:t>If one transaction, it’s still an observation.</a:t>
            </a:r>
          </a:p>
        </p:txBody>
      </p:sp>
      <p:sp>
        <p:nvSpPr>
          <p:cNvPr id="61444" name="Slide Number Placeholder 3"/>
          <p:cNvSpPr>
            <a:spLocks noGrp="1"/>
          </p:cNvSpPr>
          <p:nvPr>
            <p:ph type="sldNum" sz="quarter" idx="5"/>
          </p:nvPr>
        </p:nvSpPr>
        <p:spPr>
          <a:xfrm>
            <a:off x="3885903" y="8875189"/>
            <a:ext cx="2972097" cy="268811"/>
          </a:xfrm>
          <a:noFill/>
        </p:spPr>
        <p:txBody>
          <a:bodyPr/>
          <a:lstStyle/>
          <a:p>
            <a:pPr defTabSz="912706"/>
            <a:fld id="{CC257D74-61BF-46E6-A46B-675FA702FB89}" type="slidenum">
              <a:rPr lang="en-US" smtClean="0"/>
              <a:pPr defTabSz="912706"/>
              <a:t>12</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484606-43AB-409A-A4FA-E4225E79D712}" type="slidenum">
              <a:rPr lang="en-US"/>
              <a:pPr/>
              <a:t>14</a:t>
            </a:fld>
            <a:endParaRPr lang="en-US"/>
          </a:p>
        </p:txBody>
      </p:sp>
      <p:sp>
        <p:nvSpPr>
          <p:cNvPr id="1082370" name="Rectangle 2"/>
          <p:cNvSpPr>
            <a:spLocks noGrp="1" noRot="1" noChangeAspect="1" noChangeArrowheads="1" noTextEdit="1"/>
          </p:cNvSpPr>
          <p:nvPr>
            <p:ph type="sldImg"/>
          </p:nvPr>
        </p:nvSpPr>
        <p:spPr>
          <a:ln/>
        </p:spPr>
      </p:sp>
      <p:sp>
        <p:nvSpPr>
          <p:cNvPr id="1082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4F4CCC-D9A8-4E0F-A778-65831E9E6DEA}" type="slidenum">
              <a:rPr lang="en-US"/>
              <a:pPr/>
              <a:t>17</a:t>
            </a:fld>
            <a:endParaRPr lang="en-US"/>
          </a:p>
        </p:txBody>
      </p:sp>
      <p:sp>
        <p:nvSpPr>
          <p:cNvPr id="1089538" name="Rectangle 2"/>
          <p:cNvSpPr>
            <a:spLocks noGrp="1" noRot="1" noChangeAspect="1" noChangeArrowheads="1" noTextEdit="1"/>
          </p:cNvSpPr>
          <p:nvPr>
            <p:ph type="sldImg"/>
          </p:nvPr>
        </p:nvSpPr>
        <p:spPr>
          <a:ln/>
        </p:spPr>
      </p:sp>
      <p:sp>
        <p:nvSpPr>
          <p:cNvPr id="1089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4F4CCC-D9A8-4E0F-A778-65831E9E6DEA}" type="slidenum">
              <a:rPr lang="en-US"/>
              <a:pPr/>
              <a:t>18</a:t>
            </a:fld>
            <a:endParaRPr lang="en-US"/>
          </a:p>
        </p:txBody>
      </p:sp>
      <p:sp>
        <p:nvSpPr>
          <p:cNvPr id="1089538" name="Rectangle 2"/>
          <p:cNvSpPr>
            <a:spLocks noGrp="1" noRot="1" noChangeAspect="1" noChangeArrowheads="1" noTextEdit="1"/>
          </p:cNvSpPr>
          <p:nvPr>
            <p:ph type="sldImg"/>
          </p:nvPr>
        </p:nvSpPr>
        <p:spPr>
          <a:ln/>
        </p:spPr>
      </p:sp>
      <p:sp>
        <p:nvSpPr>
          <p:cNvPr id="1089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4F4CCC-D9A8-4E0F-A778-65831E9E6DEA}" type="slidenum">
              <a:rPr lang="en-US"/>
              <a:pPr/>
              <a:t>19</a:t>
            </a:fld>
            <a:endParaRPr lang="en-US"/>
          </a:p>
        </p:txBody>
      </p:sp>
      <p:sp>
        <p:nvSpPr>
          <p:cNvPr id="1089538" name="Rectangle 2"/>
          <p:cNvSpPr>
            <a:spLocks noGrp="1" noRot="1" noChangeAspect="1" noChangeArrowheads="1" noTextEdit="1"/>
          </p:cNvSpPr>
          <p:nvPr>
            <p:ph type="sldImg"/>
          </p:nvPr>
        </p:nvSpPr>
        <p:spPr>
          <a:ln/>
        </p:spPr>
      </p:sp>
      <p:sp>
        <p:nvSpPr>
          <p:cNvPr id="10895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1676400" y="6324600"/>
            <a:ext cx="1295400" cy="365125"/>
          </a:xfrm>
          <a:prstGeom prst="rect">
            <a:avLst/>
          </a:prstGeom>
        </p:spPr>
        <p:txBody>
          <a:bodyPr/>
          <a:lstStyle>
            <a:lvl1pPr>
              <a:defRPr/>
            </a:lvl1pPr>
          </a:lstStyle>
          <a:p>
            <a:r>
              <a:rPr lang="en-US" smtClean="0"/>
              <a:t>5/1/2012</a:t>
            </a:r>
            <a:endParaRPr lang="en-US" dirty="0"/>
          </a:p>
        </p:txBody>
      </p:sp>
      <p:sp>
        <p:nvSpPr>
          <p:cNvPr id="6" name="Slide Number Placeholder 5"/>
          <p:cNvSpPr>
            <a:spLocks noGrp="1"/>
          </p:cNvSpPr>
          <p:nvPr>
            <p:ph type="sldNum" sz="quarter" idx="12"/>
          </p:nvPr>
        </p:nvSpPr>
        <p:spPr>
          <a:xfrm>
            <a:off x="6248400" y="6324600"/>
            <a:ext cx="1600200" cy="365125"/>
          </a:xfrm>
          <a:prstGeom prst="rect">
            <a:avLst/>
          </a:prstGeom>
        </p:spPr>
        <p:txBody>
          <a:bodyPr/>
          <a:lstStyle/>
          <a:p>
            <a:fld id="{6F1696B2-72DC-4F28-A045-823014E34710}" type="slidenum">
              <a:rPr lang="en-US" smtClean="0"/>
              <a:pPr/>
              <a:t>‹#›</a:t>
            </a:fld>
            <a:endParaRPr lang="en-US" dirty="0"/>
          </a:p>
        </p:txBody>
      </p:sp>
      <p:pic>
        <p:nvPicPr>
          <p:cNvPr id="7" name="Picture 11" descr="LearnLabLogo_hires"/>
          <p:cNvPicPr>
            <a:picLocks noChangeAspect="1" noChangeArrowheads="1"/>
          </p:cNvPicPr>
          <p:nvPr userDrawn="1"/>
        </p:nvPicPr>
        <p:blipFill>
          <a:blip r:embed="rId2" cstate="print"/>
          <a:srcRect/>
          <a:stretch>
            <a:fillRect/>
          </a:stretch>
        </p:blipFill>
        <p:spPr bwMode="auto">
          <a:xfrm>
            <a:off x="152400" y="6324600"/>
            <a:ext cx="1433513" cy="361950"/>
          </a:xfrm>
          <a:prstGeom prst="rect">
            <a:avLst/>
          </a:prstGeom>
          <a:noFill/>
          <a:ln w="9525">
            <a:noFill/>
            <a:miter lim="800000"/>
            <a:headEnd/>
            <a:tailEnd/>
          </a:ln>
        </p:spPr>
      </p:pic>
      <p:pic>
        <p:nvPicPr>
          <p:cNvPr id="8" name="Picture 5" descr="hcii_logo copy copy.png"/>
          <p:cNvPicPr>
            <a:picLocks noChangeAspect="1" noChangeArrowheads="1"/>
          </p:cNvPicPr>
          <p:nvPr userDrawn="1"/>
        </p:nvPicPr>
        <p:blipFill>
          <a:blip r:embed="rId3" cstate="print"/>
          <a:srcRect/>
          <a:stretch>
            <a:fillRect/>
          </a:stretch>
        </p:blipFill>
        <p:spPr bwMode="auto">
          <a:xfrm>
            <a:off x="8141311" y="6200775"/>
            <a:ext cx="1002689" cy="657225"/>
          </a:xfrm>
          <a:prstGeom prst="rect">
            <a:avLst/>
          </a:prstGeom>
          <a:solidFill>
            <a:schemeClr val="tx1"/>
          </a:solid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a:xfrm>
            <a:off x="1752600" y="6340475"/>
            <a:ext cx="1143000" cy="365125"/>
          </a:xfrm>
          <a:prstGeom prst="rect">
            <a:avLst/>
          </a:prstGeom>
        </p:spPr>
        <p:txBody>
          <a:bodyPr/>
          <a:lstStyle/>
          <a:p>
            <a:r>
              <a:rPr lang="en-US" smtClean="0"/>
              <a:t>5/1/2012</a:t>
            </a:r>
            <a:endParaRPr lang="en-US" dirty="0"/>
          </a:p>
        </p:txBody>
      </p:sp>
      <p:sp>
        <p:nvSpPr>
          <p:cNvPr id="8" name="Slide Number Placeholder 6"/>
          <p:cNvSpPr>
            <a:spLocks noGrp="1"/>
          </p:cNvSpPr>
          <p:nvPr>
            <p:ph type="sldNum" sz="quarter" idx="12"/>
          </p:nvPr>
        </p:nvSpPr>
        <p:spPr>
          <a:xfrm>
            <a:off x="5867400" y="6324600"/>
            <a:ext cx="2133600" cy="365125"/>
          </a:xfrm>
          <a:prstGeom prst="rect">
            <a:avLst/>
          </a:prstGeom>
        </p:spPr>
        <p:txBody>
          <a:bodyPr/>
          <a:lstStyle/>
          <a:p>
            <a:fld id="{6F1696B2-72DC-4F28-A045-823014E34710}"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a:xfrm>
            <a:off x="1752600" y="6340475"/>
            <a:ext cx="1143000" cy="365125"/>
          </a:xfrm>
          <a:prstGeom prst="rect">
            <a:avLst/>
          </a:prstGeom>
        </p:spPr>
        <p:txBody>
          <a:bodyPr/>
          <a:lstStyle/>
          <a:p>
            <a:r>
              <a:rPr lang="en-US" smtClean="0"/>
              <a:t>5/1/2012</a:t>
            </a:r>
            <a:endParaRPr lang="en-US" dirty="0"/>
          </a:p>
        </p:txBody>
      </p:sp>
      <p:sp>
        <p:nvSpPr>
          <p:cNvPr id="8" name="Slide Number Placeholder 6"/>
          <p:cNvSpPr>
            <a:spLocks noGrp="1"/>
          </p:cNvSpPr>
          <p:nvPr>
            <p:ph type="sldNum" sz="quarter" idx="12"/>
          </p:nvPr>
        </p:nvSpPr>
        <p:spPr>
          <a:xfrm>
            <a:off x="5867400" y="6324600"/>
            <a:ext cx="2133600" cy="365125"/>
          </a:xfrm>
          <a:prstGeom prst="rect">
            <a:avLst/>
          </a:prstGeom>
        </p:spPr>
        <p:txBody>
          <a:bodyPr/>
          <a:lstStyle/>
          <a:p>
            <a:fld id="{6F1696B2-72DC-4F28-A045-823014E34710}"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1752600" y="6340475"/>
            <a:ext cx="1143000" cy="365125"/>
          </a:xfrm>
          <a:prstGeom prst="rect">
            <a:avLst/>
          </a:prstGeom>
        </p:spPr>
        <p:txBody>
          <a:bodyPr/>
          <a:lstStyle/>
          <a:p>
            <a:r>
              <a:rPr lang="en-US" smtClean="0"/>
              <a:t>5/1/2012</a:t>
            </a:r>
            <a:endParaRPr lang="en-US" dirty="0"/>
          </a:p>
        </p:txBody>
      </p:sp>
      <p:sp>
        <p:nvSpPr>
          <p:cNvPr id="9" name="Slide Number Placeholder 6"/>
          <p:cNvSpPr>
            <a:spLocks noGrp="1"/>
          </p:cNvSpPr>
          <p:nvPr>
            <p:ph type="sldNum" sz="quarter" idx="12"/>
          </p:nvPr>
        </p:nvSpPr>
        <p:spPr>
          <a:xfrm>
            <a:off x="7162800" y="6324600"/>
            <a:ext cx="838200" cy="365125"/>
          </a:xfrm>
          <a:prstGeom prst="rect">
            <a:avLst/>
          </a:prstGeom>
        </p:spPr>
        <p:txBody>
          <a:bodyPr/>
          <a:lstStyle/>
          <a:p>
            <a:fld id="{6F1696B2-72DC-4F28-A045-823014E34710}" type="slidenum">
              <a:rPr lang="en-US" smtClean="0"/>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7AF46C5B-8C20-4695-BB9A-40E382DD5BEC}"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11" descr="LearnLabLogo_hires"/>
          <p:cNvPicPr>
            <a:picLocks noChangeAspect="1" noChangeArrowheads="1"/>
          </p:cNvPicPr>
          <p:nvPr userDrawn="1"/>
        </p:nvPicPr>
        <p:blipFill>
          <a:blip r:embed="rId2" cstate="print"/>
          <a:srcRect/>
          <a:stretch>
            <a:fillRect/>
          </a:stretch>
        </p:blipFill>
        <p:spPr bwMode="auto">
          <a:xfrm>
            <a:off x="152400" y="6324600"/>
            <a:ext cx="1433513" cy="361950"/>
          </a:xfrm>
          <a:prstGeom prst="rect">
            <a:avLst/>
          </a:prstGeom>
          <a:noFill/>
          <a:ln w="9525">
            <a:noFill/>
            <a:miter lim="800000"/>
            <a:headEnd/>
            <a:tailEnd/>
          </a:ln>
        </p:spPr>
      </p:pic>
      <p:sp>
        <p:nvSpPr>
          <p:cNvPr id="12" name="Date Placeholder 3"/>
          <p:cNvSpPr>
            <a:spLocks noGrp="1"/>
          </p:cNvSpPr>
          <p:nvPr>
            <p:ph type="dt" sz="half" idx="10"/>
          </p:nvPr>
        </p:nvSpPr>
        <p:spPr>
          <a:xfrm>
            <a:off x="1676400" y="6324600"/>
            <a:ext cx="1447800" cy="365125"/>
          </a:xfrm>
          <a:prstGeom prst="rect">
            <a:avLst/>
          </a:prstGeom>
        </p:spPr>
        <p:txBody>
          <a:bodyPr/>
          <a:lstStyle>
            <a:lvl1pPr>
              <a:defRPr/>
            </a:lvl1pPr>
          </a:lstStyle>
          <a:p>
            <a:r>
              <a:rPr lang="en-US" smtClean="0"/>
              <a:t>5/1/2012</a:t>
            </a:r>
            <a:endParaRPr lang="en-US" dirty="0"/>
          </a:p>
        </p:txBody>
      </p:sp>
      <p:sp>
        <p:nvSpPr>
          <p:cNvPr id="14" name="Slide Number Placeholder 5"/>
          <p:cNvSpPr>
            <a:spLocks noGrp="1"/>
          </p:cNvSpPr>
          <p:nvPr>
            <p:ph type="sldNum" sz="quarter" idx="12"/>
          </p:nvPr>
        </p:nvSpPr>
        <p:spPr>
          <a:xfrm>
            <a:off x="7086600" y="6324600"/>
            <a:ext cx="914400" cy="365125"/>
          </a:xfrm>
          <a:prstGeom prst="rect">
            <a:avLst/>
          </a:prstGeom>
        </p:spPr>
        <p:txBody>
          <a:bodyPr/>
          <a:lstStyle/>
          <a:p>
            <a:fld id="{6F1696B2-72DC-4F28-A045-823014E34710}" type="slidenum">
              <a:rPr lang="en-US" smtClean="0"/>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7162800" y="6324600"/>
            <a:ext cx="914400" cy="365125"/>
          </a:xfrm>
          <a:prstGeom prst="rect">
            <a:avLst/>
          </a:prstGeom>
        </p:spPr>
        <p:txBody>
          <a:bodyPr/>
          <a:lstStyle/>
          <a:p>
            <a:fld id="{6F1696B2-72DC-4F28-A045-823014E34710}" type="slidenum">
              <a:rPr lang="en-US" smtClean="0"/>
              <a:pPr/>
              <a:t>‹#›</a:t>
            </a:fld>
            <a:endParaRPr lang="en-US"/>
          </a:p>
        </p:txBody>
      </p:sp>
      <p:sp>
        <p:nvSpPr>
          <p:cNvPr id="7" name="Date Placeholder 3"/>
          <p:cNvSpPr>
            <a:spLocks noGrp="1"/>
          </p:cNvSpPr>
          <p:nvPr>
            <p:ph type="dt" sz="half" idx="10"/>
          </p:nvPr>
        </p:nvSpPr>
        <p:spPr>
          <a:xfrm>
            <a:off x="1676400" y="6324600"/>
            <a:ext cx="1447800" cy="365125"/>
          </a:xfrm>
          <a:prstGeom prst="rect">
            <a:avLst/>
          </a:prstGeom>
        </p:spPr>
        <p:txBody>
          <a:bodyPr/>
          <a:lstStyle>
            <a:lvl1pPr>
              <a:defRPr/>
            </a:lvl1pPr>
          </a:lstStyle>
          <a:p>
            <a:r>
              <a:rPr lang="en-US" smtClean="0"/>
              <a:t>5/1/2012</a:t>
            </a:r>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752600" y="6340475"/>
            <a:ext cx="1143000" cy="365125"/>
          </a:xfrm>
          <a:prstGeom prst="rect">
            <a:avLst/>
          </a:prstGeom>
        </p:spPr>
        <p:txBody>
          <a:bodyPr/>
          <a:lstStyle/>
          <a:p>
            <a:r>
              <a:rPr lang="en-US" smtClean="0"/>
              <a:t>5/1/2012</a:t>
            </a:r>
            <a:endParaRPr lang="en-US" dirty="0"/>
          </a:p>
        </p:txBody>
      </p:sp>
      <p:sp>
        <p:nvSpPr>
          <p:cNvPr id="7" name="Slide Number Placeholder 6"/>
          <p:cNvSpPr>
            <a:spLocks noGrp="1"/>
          </p:cNvSpPr>
          <p:nvPr>
            <p:ph type="sldNum" sz="quarter" idx="12"/>
          </p:nvPr>
        </p:nvSpPr>
        <p:spPr>
          <a:xfrm>
            <a:off x="7162800" y="6324600"/>
            <a:ext cx="838200" cy="365125"/>
          </a:xfrm>
          <a:prstGeom prst="rect">
            <a:avLst/>
          </a:prstGeom>
        </p:spPr>
        <p:txBody>
          <a:bodyPr/>
          <a:lstStyle/>
          <a:p>
            <a:fld id="{6F1696B2-72DC-4F28-A045-823014E34710}"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1752600" y="6340475"/>
            <a:ext cx="1143000" cy="365125"/>
          </a:xfrm>
          <a:prstGeom prst="rect">
            <a:avLst/>
          </a:prstGeom>
        </p:spPr>
        <p:txBody>
          <a:bodyPr/>
          <a:lstStyle/>
          <a:p>
            <a:r>
              <a:rPr lang="en-US" smtClean="0"/>
              <a:t>5/1/2012</a:t>
            </a:r>
            <a:endParaRPr lang="en-US" dirty="0"/>
          </a:p>
        </p:txBody>
      </p:sp>
      <p:sp>
        <p:nvSpPr>
          <p:cNvPr id="11" name="Slide Number Placeholder 6"/>
          <p:cNvSpPr>
            <a:spLocks noGrp="1"/>
          </p:cNvSpPr>
          <p:nvPr>
            <p:ph type="sldNum" sz="quarter" idx="12"/>
          </p:nvPr>
        </p:nvSpPr>
        <p:spPr>
          <a:xfrm>
            <a:off x="7086600" y="6324600"/>
            <a:ext cx="914400" cy="365125"/>
          </a:xfrm>
          <a:prstGeom prst="rect">
            <a:avLst/>
          </a:prstGeom>
        </p:spPr>
        <p:txBody>
          <a:bodyPr/>
          <a:lstStyle/>
          <a:p>
            <a:fld id="{6F1696B2-72DC-4F28-A045-823014E34710}"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4"/>
          <p:cNvSpPr>
            <a:spLocks noGrp="1"/>
          </p:cNvSpPr>
          <p:nvPr>
            <p:ph type="dt" sz="half" idx="10"/>
          </p:nvPr>
        </p:nvSpPr>
        <p:spPr>
          <a:xfrm>
            <a:off x="1752600" y="6340475"/>
            <a:ext cx="1143000" cy="365125"/>
          </a:xfrm>
          <a:prstGeom prst="rect">
            <a:avLst/>
          </a:prstGeom>
        </p:spPr>
        <p:txBody>
          <a:bodyPr/>
          <a:lstStyle/>
          <a:p>
            <a:r>
              <a:rPr lang="en-US" smtClean="0"/>
              <a:t>5/1/2012</a:t>
            </a:r>
            <a:endParaRPr lang="en-US" dirty="0"/>
          </a:p>
        </p:txBody>
      </p:sp>
      <p:sp>
        <p:nvSpPr>
          <p:cNvPr id="7" name="Slide Number Placeholder 6"/>
          <p:cNvSpPr>
            <a:spLocks noGrp="1"/>
          </p:cNvSpPr>
          <p:nvPr>
            <p:ph type="sldNum" sz="quarter" idx="12"/>
          </p:nvPr>
        </p:nvSpPr>
        <p:spPr>
          <a:xfrm>
            <a:off x="5867400" y="6324600"/>
            <a:ext cx="2133600" cy="365125"/>
          </a:xfrm>
          <a:prstGeom prst="rect">
            <a:avLst/>
          </a:prstGeom>
        </p:spPr>
        <p:txBody>
          <a:bodyPr/>
          <a:lstStyle/>
          <a:p>
            <a:fld id="{6F1696B2-72DC-4F28-A045-823014E34710}"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752600" y="6340475"/>
            <a:ext cx="1143000" cy="365125"/>
          </a:xfrm>
          <a:prstGeom prst="rect">
            <a:avLst/>
          </a:prstGeom>
        </p:spPr>
        <p:txBody>
          <a:bodyPr/>
          <a:lstStyle/>
          <a:p>
            <a:r>
              <a:rPr lang="en-US" smtClean="0"/>
              <a:t>5/1/2012</a:t>
            </a:r>
            <a:endParaRPr lang="en-US" dirty="0"/>
          </a:p>
        </p:txBody>
      </p:sp>
      <p:sp>
        <p:nvSpPr>
          <p:cNvPr id="6" name="Slide Number Placeholder 6"/>
          <p:cNvSpPr>
            <a:spLocks noGrp="1"/>
          </p:cNvSpPr>
          <p:nvPr>
            <p:ph type="sldNum" sz="quarter" idx="12"/>
          </p:nvPr>
        </p:nvSpPr>
        <p:spPr>
          <a:xfrm>
            <a:off x="7086600" y="6324600"/>
            <a:ext cx="914400" cy="365125"/>
          </a:xfrm>
          <a:prstGeom prst="rect">
            <a:avLst/>
          </a:prstGeom>
        </p:spPr>
        <p:txBody>
          <a:bodyPr/>
          <a:lstStyle/>
          <a:p>
            <a:fld id="{6F1696B2-72DC-4F28-A045-823014E34710}"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a:xfrm>
            <a:off x="1752600" y="6340475"/>
            <a:ext cx="1143000" cy="365125"/>
          </a:xfrm>
          <a:prstGeom prst="rect">
            <a:avLst/>
          </a:prstGeom>
        </p:spPr>
        <p:txBody>
          <a:bodyPr/>
          <a:lstStyle/>
          <a:p>
            <a:r>
              <a:rPr lang="en-US" smtClean="0"/>
              <a:t>5/1/2012</a:t>
            </a:r>
            <a:endParaRPr lang="en-US" dirty="0"/>
          </a:p>
        </p:txBody>
      </p:sp>
      <p:sp>
        <p:nvSpPr>
          <p:cNvPr id="9" name="Slide Number Placeholder 6"/>
          <p:cNvSpPr>
            <a:spLocks noGrp="1"/>
          </p:cNvSpPr>
          <p:nvPr>
            <p:ph type="sldNum" sz="quarter" idx="12"/>
          </p:nvPr>
        </p:nvSpPr>
        <p:spPr>
          <a:xfrm>
            <a:off x="5867400" y="6324600"/>
            <a:ext cx="2133600" cy="365125"/>
          </a:xfrm>
          <a:prstGeom prst="rect">
            <a:avLst/>
          </a:prstGeom>
        </p:spPr>
        <p:txBody>
          <a:bodyPr/>
          <a:lstStyle/>
          <a:p>
            <a:fld id="{6F1696B2-72DC-4F28-A045-823014E34710}"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a:xfrm>
            <a:off x="1752600" y="6340475"/>
            <a:ext cx="1143000" cy="365125"/>
          </a:xfrm>
          <a:prstGeom prst="rect">
            <a:avLst/>
          </a:prstGeom>
        </p:spPr>
        <p:txBody>
          <a:bodyPr/>
          <a:lstStyle/>
          <a:p>
            <a:r>
              <a:rPr lang="en-US" smtClean="0"/>
              <a:t>5/1/2012</a:t>
            </a:r>
            <a:endParaRPr lang="en-US" dirty="0"/>
          </a:p>
        </p:txBody>
      </p:sp>
      <p:sp>
        <p:nvSpPr>
          <p:cNvPr id="9" name="Slide Number Placeholder 6"/>
          <p:cNvSpPr>
            <a:spLocks noGrp="1"/>
          </p:cNvSpPr>
          <p:nvPr>
            <p:ph type="sldNum" sz="quarter" idx="12"/>
          </p:nvPr>
        </p:nvSpPr>
        <p:spPr>
          <a:xfrm>
            <a:off x="5867400" y="6324600"/>
            <a:ext cx="2133600" cy="365125"/>
          </a:xfrm>
          <a:prstGeom prst="rect">
            <a:avLst/>
          </a:prstGeom>
        </p:spPr>
        <p:txBody>
          <a:bodyPr/>
          <a:lstStyle/>
          <a:p>
            <a:fld id="{6F1696B2-72DC-4F28-A045-823014E34710}"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2"/>
          </p:nvPr>
        </p:nvSpPr>
        <p:spPr>
          <a:xfrm>
            <a:off x="1676400" y="6324600"/>
            <a:ext cx="990600" cy="365125"/>
          </a:xfrm>
          <a:prstGeom prst="rect">
            <a:avLst/>
          </a:prstGeom>
        </p:spPr>
        <p:txBody>
          <a:bodyPr/>
          <a:lstStyle>
            <a:lvl1pPr>
              <a:defRPr/>
            </a:lvl1pPr>
          </a:lstStyle>
          <a:p>
            <a:r>
              <a:rPr lang="en-US" smtClean="0"/>
              <a:t>5/1/2012</a:t>
            </a:r>
            <a:endParaRPr lang="en-US" dirty="0"/>
          </a:p>
        </p:txBody>
      </p:sp>
      <p:sp>
        <p:nvSpPr>
          <p:cNvPr id="9" name="Slide Number Placeholder 5"/>
          <p:cNvSpPr>
            <a:spLocks noGrp="1"/>
          </p:cNvSpPr>
          <p:nvPr>
            <p:ph type="sldNum" sz="quarter" idx="4"/>
          </p:nvPr>
        </p:nvSpPr>
        <p:spPr>
          <a:xfrm>
            <a:off x="6248400" y="6324600"/>
            <a:ext cx="1600200" cy="365125"/>
          </a:xfrm>
          <a:prstGeom prst="rect">
            <a:avLst/>
          </a:prstGeom>
        </p:spPr>
        <p:txBody>
          <a:bodyPr/>
          <a:lstStyle/>
          <a:p>
            <a:fld id="{6F1696B2-72DC-4F28-A045-823014E34710}" type="slidenum">
              <a:rPr lang="en-US" smtClean="0"/>
              <a:pPr/>
              <a:t>‹#›</a:t>
            </a:fld>
            <a:endParaRPr lang="en-US" dirty="0"/>
          </a:p>
        </p:txBody>
      </p:sp>
      <p:pic>
        <p:nvPicPr>
          <p:cNvPr id="10" name="Picture 11" descr="LearnLabLogo_hires"/>
          <p:cNvPicPr>
            <a:picLocks noChangeAspect="1" noChangeArrowheads="1"/>
          </p:cNvPicPr>
          <p:nvPr userDrawn="1"/>
        </p:nvPicPr>
        <p:blipFill>
          <a:blip r:embed="rId15" cstate="print"/>
          <a:srcRect/>
          <a:stretch>
            <a:fillRect/>
          </a:stretch>
        </p:blipFill>
        <p:spPr bwMode="auto">
          <a:xfrm>
            <a:off x="152400" y="6324600"/>
            <a:ext cx="1433513" cy="361950"/>
          </a:xfrm>
          <a:prstGeom prst="rect">
            <a:avLst/>
          </a:prstGeom>
          <a:noFill/>
          <a:ln w="9525">
            <a:noFill/>
            <a:miter lim="800000"/>
            <a:headEnd/>
            <a:tailEnd/>
          </a:ln>
        </p:spPr>
      </p:pic>
      <p:pic>
        <p:nvPicPr>
          <p:cNvPr id="11" name="Picture 5" descr="hcii_logo copy copy.png"/>
          <p:cNvPicPr>
            <a:picLocks noChangeAspect="1" noChangeArrowheads="1"/>
          </p:cNvPicPr>
          <p:nvPr userDrawn="1"/>
        </p:nvPicPr>
        <p:blipFill>
          <a:blip r:embed="rId16" cstate="print"/>
          <a:srcRect/>
          <a:stretch>
            <a:fillRect/>
          </a:stretch>
        </p:blipFill>
        <p:spPr bwMode="auto">
          <a:xfrm>
            <a:off x="8141311" y="6200775"/>
            <a:ext cx="1002689" cy="657225"/>
          </a:xfrm>
          <a:prstGeom prst="rect">
            <a:avLst/>
          </a:prstGeom>
          <a:solidFill>
            <a:schemeClr val="tx1"/>
          </a:solidFill>
          <a:ln w="9525">
            <a:noFill/>
            <a:miter lim="800000"/>
            <a:headEnd/>
            <a:tailEnd/>
          </a:ln>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3.xml"/><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vmlDrawing" Target="../drawings/vmlDrawing1.vml"/><Relationship Id="rId4" Type="http://schemas.openxmlformats.org/officeDocument/2006/relationships/package" Target="../embeddings/Word_2007_Document1.docx"/></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52400" y="723900"/>
            <a:ext cx="8553450" cy="2120900"/>
          </a:xfrm>
        </p:spPr>
        <p:txBody>
          <a:bodyPr/>
          <a:lstStyle/>
          <a:p>
            <a:r>
              <a:rPr lang="en-US" sz="2800" b="1" dirty="0" smtClean="0"/>
              <a:t>DataShop: An Educational Data Mining Platform for the Learning Science Community</a:t>
            </a:r>
            <a:endParaRPr lang="en-US" sz="2800" dirty="0" smtClean="0"/>
          </a:p>
        </p:txBody>
      </p:sp>
      <p:sp>
        <p:nvSpPr>
          <p:cNvPr id="7171" name="Rectangle 3"/>
          <p:cNvSpPr>
            <a:spLocks noGrp="1" noChangeArrowheads="1"/>
          </p:cNvSpPr>
          <p:nvPr>
            <p:ph type="subTitle" idx="1"/>
          </p:nvPr>
        </p:nvSpPr>
        <p:spPr>
          <a:xfrm>
            <a:off x="225425" y="2984500"/>
            <a:ext cx="5727700" cy="3009900"/>
          </a:xfrm>
        </p:spPr>
        <p:txBody>
          <a:bodyPr/>
          <a:lstStyle/>
          <a:p>
            <a:pPr algn="l"/>
            <a:r>
              <a:rPr lang="en-US" sz="1800" dirty="0" smtClean="0"/>
              <a:t>John Stamper</a:t>
            </a:r>
          </a:p>
          <a:p>
            <a:pPr algn="l"/>
            <a:r>
              <a:rPr lang="en-US" sz="1800" dirty="0" smtClean="0"/>
              <a:t>Pittsburgh Science of Learning Center</a:t>
            </a:r>
            <a:br>
              <a:rPr lang="en-US" sz="1800" dirty="0" smtClean="0"/>
            </a:br>
            <a:r>
              <a:rPr lang="en-US" sz="1800" dirty="0" smtClean="0"/>
              <a:t>Human-Computer Interaction Institute</a:t>
            </a:r>
            <a:br>
              <a:rPr lang="en-US" sz="1800" dirty="0" smtClean="0"/>
            </a:br>
            <a:r>
              <a:rPr lang="en-US" sz="1800" dirty="0" smtClean="0"/>
              <a:t>Carnegie Mellon University</a:t>
            </a:r>
          </a:p>
          <a:p>
            <a:pPr algn="l"/>
            <a:endParaRPr lang="en-US" sz="1800" dirty="0" smtClean="0"/>
          </a:p>
          <a:p>
            <a:pPr algn="l"/>
            <a:endParaRPr lang="en-US" sz="1800" dirty="0" smtClean="0"/>
          </a:p>
          <a:p>
            <a:pPr algn="l"/>
            <a:r>
              <a:rPr lang="en-US" sz="1800" dirty="0" smtClean="0"/>
              <a:t>Presented at OLI </a:t>
            </a:r>
            <a:r>
              <a:rPr lang="en-US" sz="1800" smtClean="0"/>
              <a:t>Workshop </a:t>
            </a:r>
            <a:r>
              <a:rPr lang="en-US" sz="1800" smtClean="0"/>
              <a:t>8/4</a:t>
            </a:r>
            <a:r>
              <a:rPr lang="en-US" sz="1800" smtClean="0"/>
              <a:t>/2012</a:t>
            </a:r>
            <a:endParaRPr lang="en-US" sz="1600" b="1" dirty="0" smtClean="0"/>
          </a:p>
        </p:txBody>
      </p:sp>
      <p:pic>
        <p:nvPicPr>
          <p:cNvPr id="7172" name="Picture 4" descr="LearnLabLogo"/>
          <p:cNvPicPr>
            <a:picLocks noChangeAspect="1" noChangeArrowheads="1"/>
          </p:cNvPicPr>
          <p:nvPr/>
        </p:nvPicPr>
        <p:blipFill>
          <a:blip r:embed="rId3" cstate="print"/>
          <a:srcRect/>
          <a:stretch>
            <a:fillRect/>
          </a:stretch>
        </p:blipFill>
        <p:spPr bwMode="auto">
          <a:xfrm>
            <a:off x="0" y="5813425"/>
            <a:ext cx="3597275" cy="1044575"/>
          </a:xfrm>
          <a:prstGeom prst="rect">
            <a:avLst/>
          </a:prstGeom>
          <a:noFill/>
          <a:ln w="9525">
            <a:noFill/>
            <a:miter lim="800000"/>
            <a:headEnd/>
            <a:tailEnd/>
          </a:ln>
        </p:spPr>
      </p:pic>
      <p:pic>
        <p:nvPicPr>
          <p:cNvPr id="7173" name="Picture 5" descr="hcii_logo copy copy.png"/>
          <p:cNvPicPr>
            <a:picLocks noChangeAspect="1" noChangeArrowheads="1"/>
          </p:cNvPicPr>
          <p:nvPr/>
        </p:nvPicPr>
        <p:blipFill>
          <a:blip r:embed="rId4" cstate="print"/>
          <a:srcRect/>
          <a:stretch>
            <a:fillRect/>
          </a:stretch>
        </p:blipFill>
        <p:spPr bwMode="auto">
          <a:xfrm>
            <a:off x="7443788" y="5743575"/>
            <a:ext cx="1700212" cy="1114425"/>
          </a:xfrm>
          <a:prstGeom prst="rect">
            <a:avLst/>
          </a:prstGeom>
          <a:solidFill>
            <a:schemeClr val="tx1"/>
          </a:solid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304800" y="228600"/>
            <a:ext cx="8229600" cy="609600"/>
          </a:xfrm>
        </p:spPr>
        <p:txBody>
          <a:bodyPr>
            <a:normAutofit fontScale="90000"/>
          </a:bodyPr>
          <a:lstStyle/>
          <a:p>
            <a:pPr algn="l" eaLnBrk="1" hangingPunct="1"/>
            <a:r>
              <a:rPr lang="en-US" smtClean="0"/>
              <a:t>Getting access to datasets</a:t>
            </a:r>
          </a:p>
        </p:txBody>
      </p:sp>
      <p:sp>
        <p:nvSpPr>
          <p:cNvPr id="21507" name="Content Placeholder 2"/>
          <p:cNvSpPr>
            <a:spLocks noGrp="1"/>
          </p:cNvSpPr>
          <p:nvPr>
            <p:ph idx="4294967295"/>
          </p:nvPr>
        </p:nvSpPr>
        <p:spPr>
          <a:xfrm>
            <a:off x="457200" y="1295400"/>
            <a:ext cx="8229600" cy="4525963"/>
          </a:xfrm>
        </p:spPr>
        <p:txBody>
          <a:bodyPr/>
          <a:lstStyle/>
          <a:p>
            <a:pPr eaLnBrk="1" hangingPunct="1"/>
            <a:r>
              <a:rPr lang="en-US" dirty="0" smtClean="0"/>
              <a:t>By default, you will have access to the public datasets. </a:t>
            </a:r>
          </a:p>
          <a:p>
            <a:pPr eaLnBrk="1" hangingPunct="1"/>
            <a:r>
              <a:rPr lang="en-US" dirty="0" smtClean="0"/>
              <a:t>For access to other datasets, you can request access from dataset</a:t>
            </a:r>
          </a:p>
          <a:p>
            <a:pPr eaLnBrk="1" hangingPunct="1"/>
            <a:endParaRPr lang="en-US" sz="2400" dirty="0" smtClean="0"/>
          </a:p>
          <a:p>
            <a:pPr lvl="1" eaLnBrk="1" hangingPunct="1"/>
            <a:endParaRPr lang="en-US" dirty="0" smtClean="0"/>
          </a:p>
        </p:txBody>
      </p:sp>
      <p:sp>
        <p:nvSpPr>
          <p:cNvPr id="21508"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7B44D7D2-518D-4A0B-AE91-C5FCC579B202}" type="slidenum">
              <a:rPr lang="en-US" sz="1400"/>
              <a:pPr algn="r"/>
              <a:t>10</a:t>
            </a:fld>
            <a:endParaRPr lang="en-US" sz="14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457200" y="1143000"/>
            <a:ext cx="8229600" cy="4525963"/>
          </a:xfrm>
        </p:spPr>
        <p:txBody>
          <a:bodyPr>
            <a:normAutofit lnSpcReduction="10000"/>
          </a:bodyPr>
          <a:lstStyle/>
          <a:p>
            <a:pPr>
              <a:spcBef>
                <a:spcPts val="1200"/>
              </a:spcBef>
            </a:pPr>
            <a:r>
              <a:rPr lang="en-US" b="1" smtClean="0"/>
              <a:t>Problem</a:t>
            </a:r>
            <a:r>
              <a:rPr lang="en-US" smtClean="0"/>
              <a:t>: a task for a student to perform that typically involves multiple steps</a:t>
            </a:r>
          </a:p>
          <a:p>
            <a:pPr>
              <a:spcBef>
                <a:spcPts val="1200"/>
              </a:spcBef>
            </a:pPr>
            <a:endParaRPr lang="en-US" b="1" smtClean="0"/>
          </a:p>
          <a:p>
            <a:pPr>
              <a:spcBef>
                <a:spcPts val="1200"/>
              </a:spcBef>
            </a:pPr>
            <a:r>
              <a:rPr lang="en-US" b="1" smtClean="0"/>
              <a:t>Step</a:t>
            </a:r>
            <a:r>
              <a:rPr lang="en-US" smtClean="0"/>
              <a:t>: an observable part of the solution to a problem</a:t>
            </a:r>
          </a:p>
          <a:p>
            <a:pPr>
              <a:spcBef>
                <a:spcPts val="1200"/>
              </a:spcBef>
            </a:pPr>
            <a:endParaRPr lang="en-US" b="1" smtClean="0"/>
          </a:p>
          <a:p>
            <a:pPr>
              <a:spcBef>
                <a:spcPts val="1200"/>
              </a:spcBef>
            </a:pPr>
            <a:r>
              <a:rPr lang="en-US" b="1" smtClean="0"/>
              <a:t>Transaction</a:t>
            </a:r>
            <a:r>
              <a:rPr lang="en-US" smtClean="0"/>
              <a:t>: an interaction between the student and the tutoring system.</a:t>
            </a:r>
          </a:p>
          <a:p>
            <a:endParaRPr lang="en-US" smtClean="0"/>
          </a:p>
          <a:p>
            <a:endParaRPr lang="en-US" smtClean="0"/>
          </a:p>
        </p:txBody>
      </p:sp>
      <p:sp>
        <p:nvSpPr>
          <p:cNvPr id="16387" name="Title 9"/>
          <p:cNvSpPr>
            <a:spLocks noGrp="1"/>
          </p:cNvSpPr>
          <p:nvPr>
            <p:ph type="title"/>
          </p:nvPr>
        </p:nvSpPr>
        <p:spPr>
          <a:xfrm>
            <a:off x="457200" y="0"/>
            <a:ext cx="8229600" cy="1143000"/>
          </a:xfrm>
        </p:spPr>
        <p:txBody>
          <a:bodyPr/>
          <a:lstStyle/>
          <a:p>
            <a:r>
              <a:rPr lang="en-US" smtClean="0"/>
              <a:t>DataShop Terminology</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DataShop Terminology </a:t>
            </a:r>
          </a:p>
        </p:txBody>
      </p:sp>
      <p:sp>
        <p:nvSpPr>
          <p:cNvPr id="15363" name="Content Placeholder 2"/>
          <p:cNvSpPr>
            <a:spLocks noGrp="1"/>
          </p:cNvSpPr>
          <p:nvPr>
            <p:ph idx="1"/>
          </p:nvPr>
        </p:nvSpPr>
        <p:spPr>
          <a:xfrm>
            <a:off x="457200" y="1066800"/>
            <a:ext cx="8686800" cy="4525963"/>
          </a:xfrm>
        </p:spPr>
        <p:txBody>
          <a:bodyPr/>
          <a:lstStyle/>
          <a:p>
            <a:r>
              <a:rPr lang="en-US" sz="2800" b="1" smtClean="0"/>
              <a:t>Observation</a:t>
            </a:r>
            <a:r>
              <a:rPr lang="en-US" sz="2800" smtClean="0"/>
              <a:t>:</a:t>
            </a:r>
            <a:r>
              <a:rPr lang="en-US" sz="2800" b="1" smtClean="0"/>
              <a:t> </a:t>
            </a:r>
            <a:r>
              <a:rPr lang="en-US" sz="2800" smtClean="0"/>
              <a:t>a group of transactions for a particular student working on a particular step. </a:t>
            </a:r>
          </a:p>
          <a:p>
            <a:endParaRPr lang="en-US" sz="2800" b="1" smtClean="0"/>
          </a:p>
          <a:p>
            <a:r>
              <a:rPr lang="en-US" sz="2800" b="1" smtClean="0"/>
              <a:t>Attempt</a:t>
            </a:r>
            <a:r>
              <a:rPr lang="en-US" sz="2800" smtClean="0"/>
              <a:t>: transaction; an attempt toward a step</a:t>
            </a:r>
          </a:p>
          <a:p>
            <a:endParaRPr lang="en-US" sz="2800" b="1" smtClean="0"/>
          </a:p>
          <a:p>
            <a:r>
              <a:rPr lang="en-US" sz="2800" b="1" smtClean="0"/>
              <a:t>Opportunity</a:t>
            </a:r>
            <a:r>
              <a:rPr lang="en-US" sz="2800" smtClean="0"/>
              <a:t>:  a chance for a student to demonstrate whether he or she has learned a given knowledge component. An opportunity exists each time a step is present with the associated knowledge component.</a:t>
            </a:r>
          </a:p>
          <a:p>
            <a:endParaRPr 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a:xfrm>
            <a:off x="419100" y="1562100"/>
            <a:ext cx="8229600" cy="4525963"/>
          </a:xfrm>
        </p:spPr>
        <p:txBody>
          <a:bodyPr>
            <a:normAutofit lnSpcReduction="10000"/>
          </a:bodyPr>
          <a:lstStyle/>
          <a:p>
            <a:r>
              <a:rPr lang="en-US" b="1" smtClean="0"/>
              <a:t>KC</a:t>
            </a:r>
            <a:r>
              <a:rPr lang="en-US" smtClean="0"/>
              <a:t>: Knowledge component</a:t>
            </a:r>
          </a:p>
          <a:p>
            <a:pPr lvl="1"/>
            <a:r>
              <a:rPr lang="en-US" smtClean="0"/>
              <a:t>also known as a skill/concept/fact</a:t>
            </a:r>
          </a:p>
          <a:p>
            <a:pPr lvl="1"/>
            <a:r>
              <a:rPr lang="en-US" smtClean="0"/>
              <a:t>a piece of information that can be used to accomplish tasks</a:t>
            </a:r>
          </a:p>
          <a:p>
            <a:pPr lvl="1"/>
            <a:r>
              <a:rPr lang="en-US" smtClean="0"/>
              <a:t>tagged at the step level</a:t>
            </a:r>
          </a:p>
          <a:p>
            <a:r>
              <a:rPr lang="en-US" b="1" smtClean="0"/>
              <a:t>KC Model:</a:t>
            </a:r>
          </a:p>
          <a:p>
            <a:pPr lvl="1"/>
            <a:r>
              <a:rPr lang="en-US" smtClean="0"/>
              <a:t>also known as a cognitive model or skill model</a:t>
            </a:r>
          </a:p>
          <a:p>
            <a:pPr lvl="1"/>
            <a:r>
              <a:rPr lang="en-US" smtClean="0"/>
              <a:t>a mapping between correct steps and knowledge components</a:t>
            </a:r>
          </a:p>
          <a:p>
            <a:endParaRPr lang="en-US" smtClean="0"/>
          </a:p>
        </p:txBody>
      </p:sp>
      <p:sp>
        <p:nvSpPr>
          <p:cNvPr id="17411" name="Title 9"/>
          <p:cNvSpPr>
            <a:spLocks noGrp="1"/>
          </p:cNvSpPr>
          <p:nvPr>
            <p:ph type="title"/>
          </p:nvPr>
        </p:nvSpPr>
        <p:spPr/>
        <p:txBody>
          <a:bodyPr/>
          <a:lstStyle/>
          <a:p>
            <a:r>
              <a:rPr lang="en-US" smtClean="0"/>
              <a:t>DataShop Terminology</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BE2D8B7-BB1F-4D2E-B06E-7913E7D90F00}" type="slidenum">
              <a:rPr lang="en-US"/>
              <a:pPr/>
              <a:t>14</a:t>
            </a:fld>
            <a:endParaRPr lang="en-US"/>
          </a:p>
        </p:txBody>
      </p:sp>
      <p:sp>
        <p:nvSpPr>
          <p:cNvPr id="1051650" name="Rectangle 2"/>
          <p:cNvSpPr>
            <a:spLocks noGrp="1" noChangeArrowheads="1"/>
          </p:cNvSpPr>
          <p:nvPr>
            <p:ph type="title"/>
          </p:nvPr>
        </p:nvSpPr>
        <p:spPr/>
        <p:txBody>
          <a:bodyPr/>
          <a:lstStyle/>
          <a:p>
            <a:r>
              <a:rPr lang="en-US" dirty="0" smtClean="0"/>
              <a:t>Getting the KC Model Right! </a:t>
            </a:r>
            <a:endParaRPr lang="en-US" dirty="0"/>
          </a:p>
        </p:txBody>
      </p:sp>
      <p:sp>
        <p:nvSpPr>
          <p:cNvPr id="1051651" name="Rectangle 3"/>
          <p:cNvSpPr>
            <a:spLocks noGrp="1" noChangeArrowheads="1"/>
          </p:cNvSpPr>
          <p:nvPr>
            <p:ph type="body" idx="1"/>
          </p:nvPr>
        </p:nvSpPr>
        <p:spPr/>
        <p:txBody>
          <a:bodyPr/>
          <a:lstStyle/>
          <a:p>
            <a:pPr>
              <a:buNone/>
            </a:pPr>
            <a:r>
              <a:rPr lang="en-US" dirty="0" smtClean="0"/>
              <a:t>The KC model drives instruction in adaptive learning</a:t>
            </a:r>
            <a:endParaRPr lang="en-US" dirty="0"/>
          </a:p>
          <a:p>
            <a:pPr lvl="1"/>
            <a:r>
              <a:rPr lang="en-US" dirty="0" smtClean="0"/>
              <a:t>Problem and topic sequence</a:t>
            </a:r>
            <a:endParaRPr lang="en-US" dirty="0"/>
          </a:p>
          <a:p>
            <a:pPr lvl="1"/>
            <a:r>
              <a:rPr lang="en-US" dirty="0" smtClean="0"/>
              <a:t>Instructional messages</a:t>
            </a:r>
            <a:endParaRPr lang="en-US" dirty="0"/>
          </a:p>
          <a:p>
            <a:pPr lvl="1"/>
            <a:r>
              <a:rPr lang="en-US" dirty="0" smtClean="0"/>
              <a:t>Tracking student knowledge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normAutofit fontScale="90000"/>
          </a:bodyPr>
          <a:lstStyle/>
          <a:p>
            <a:r>
              <a:rPr lang="en-US" smtClean="0"/>
              <a:t>What makes a good Cognitive Model?</a:t>
            </a:r>
          </a:p>
        </p:txBody>
      </p:sp>
      <p:sp>
        <p:nvSpPr>
          <p:cNvPr id="3" name="Content Placeholder 2"/>
          <p:cNvSpPr txBox="1">
            <a:spLocks/>
          </p:cNvSpPr>
          <p:nvPr/>
        </p:nvSpPr>
        <p:spPr>
          <a:xfrm>
            <a:off x="419100" y="1943100"/>
            <a:ext cx="8229600" cy="4525963"/>
          </a:xfrm>
          <a:prstGeom prst="rect">
            <a:avLst/>
          </a:prstGeom>
        </p:spPr>
        <p:txBody>
          <a:bodyPr/>
          <a:lstStyle/>
          <a:p>
            <a:pPr marL="342900" indent="-342900">
              <a:spcBef>
                <a:spcPct val="20000"/>
              </a:spcBef>
              <a:buSzPct val="100000"/>
              <a:buFontTx/>
              <a:buChar char="•"/>
              <a:defRPr/>
            </a:pPr>
            <a:r>
              <a:rPr lang="en-US" sz="2800" dirty="0">
                <a:latin typeface="+mn-lt"/>
                <a:cs typeface="ＭＳ Ｐゴシック" charset="-128"/>
              </a:rPr>
              <a:t>A correct expert model is one that is consistent with student behavior. </a:t>
            </a:r>
          </a:p>
          <a:p>
            <a:pPr marL="342900" indent="-342900">
              <a:spcBef>
                <a:spcPct val="20000"/>
              </a:spcBef>
              <a:buSzPct val="100000"/>
              <a:buFontTx/>
              <a:buChar char="•"/>
              <a:defRPr/>
            </a:pPr>
            <a:r>
              <a:rPr lang="en-US" sz="2800" dirty="0">
                <a:latin typeface="+mn-lt"/>
                <a:cs typeface="ＭＳ Ｐゴシック" charset="-128"/>
              </a:rPr>
              <a:t>Predicts task difficulty </a:t>
            </a:r>
          </a:p>
          <a:p>
            <a:pPr marL="342900" indent="-342900">
              <a:spcBef>
                <a:spcPct val="20000"/>
              </a:spcBef>
              <a:buSzPct val="100000"/>
              <a:buFontTx/>
              <a:buChar char="•"/>
              <a:defRPr/>
            </a:pPr>
            <a:r>
              <a:rPr lang="en-US" sz="2800" dirty="0">
                <a:latin typeface="+mn-lt"/>
                <a:cs typeface="ＭＳ Ｐゴシック" charset="-128"/>
              </a:rPr>
              <a:t>Predicts transfer between instruction and test</a:t>
            </a:r>
          </a:p>
          <a:p>
            <a:pPr marL="342900" indent="-342900">
              <a:spcBef>
                <a:spcPct val="20000"/>
              </a:spcBef>
              <a:buSzPct val="100000"/>
              <a:buFontTx/>
              <a:buChar char="•"/>
              <a:defRPr/>
            </a:pPr>
            <a:endParaRPr lang="en-US" sz="2800" dirty="0">
              <a:latin typeface="+mn-lt"/>
              <a:cs typeface="ＭＳ Ｐゴシック" charset="-128"/>
            </a:endParaRPr>
          </a:p>
          <a:p>
            <a:pPr marL="342900" indent="-342900">
              <a:spcBef>
                <a:spcPct val="20000"/>
              </a:spcBef>
              <a:buSzPct val="100000"/>
              <a:defRPr/>
            </a:pPr>
            <a:r>
              <a:rPr lang="en-US" sz="2800" dirty="0">
                <a:latin typeface="+mn-lt"/>
                <a:cs typeface="ＭＳ Ｐゴシック" charset="-128"/>
              </a:rPr>
              <a:t>The model should fit the data!</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normAutofit fontScale="90000"/>
          </a:bodyPr>
          <a:lstStyle/>
          <a:p>
            <a:r>
              <a:rPr lang="en-US" smtClean="0"/>
              <a:t>Good Cognitive Model =&gt; Good Learning Curve</a:t>
            </a:r>
          </a:p>
        </p:txBody>
      </p:sp>
      <p:sp>
        <p:nvSpPr>
          <p:cNvPr id="19459" name="Rectangle 3"/>
          <p:cNvSpPr>
            <a:spLocks noGrp="1" noChangeArrowheads="1"/>
          </p:cNvSpPr>
          <p:nvPr>
            <p:ph type="body" idx="4294967295"/>
          </p:nvPr>
        </p:nvSpPr>
        <p:spPr/>
        <p:txBody>
          <a:bodyPr/>
          <a:lstStyle/>
          <a:p>
            <a:r>
              <a:rPr lang="en-US" smtClean="0"/>
              <a:t>An empirical basis for determining when a cognitive model is good </a:t>
            </a:r>
          </a:p>
          <a:p>
            <a:r>
              <a:rPr lang="en-US" smtClean="0"/>
              <a:t>Accurate predictions of student task performance &amp; learning transfer</a:t>
            </a:r>
          </a:p>
          <a:p>
            <a:pPr lvl="1"/>
            <a:r>
              <a:rPr lang="en-US" smtClean="0"/>
              <a:t>Repeated practice on tasks involving the same skill should reduce the error rate on those tasks</a:t>
            </a:r>
          </a:p>
          <a:p>
            <a:pPr lvl="1">
              <a:buFontTx/>
              <a:buNone/>
            </a:pPr>
            <a:r>
              <a:rPr lang="en-US" smtClean="0"/>
              <a:t>=&gt; A declining learning curve should emerge</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D081C78-9666-4AC7-919D-61458E06A3BE}" type="slidenum">
              <a:rPr lang="en-US"/>
              <a:pPr/>
              <a:t>17</a:t>
            </a:fld>
            <a:endParaRPr lang="en-US"/>
          </a:p>
        </p:txBody>
      </p:sp>
      <p:sp>
        <p:nvSpPr>
          <p:cNvPr id="951298" name="Rectangle 2"/>
          <p:cNvSpPr>
            <a:spLocks noGrp="1" noChangeArrowheads="1"/>
          </p:cNvSpPr>
          <p:nvPr>
            <p:ph type="title"/>
          </p:nvPr>
        </p:nvSpPr>
        <p:spPr/>
        <p:txBody>
          <a:bodyPr/>
          <a:lstStyle/>
          <a:p>
            <a:r>
              <a:rPr lang="en-US" dirty="0" smtClean="0"/>
              <a:t>How do we make KC Models?</a:t>
            </a:r>
            <a:endParaRPr lang="en-US" dirty="0"/>
          </a:p>
        </p:txBody>
      </p:sp>
      <p:sp>
        <p:nvSpPr>
          <p:cNvPr id="951299" name="Rectangle 3"/>
          <p:cNvSpPr>
            <a:spLocks noGrp="1" noChangeArrowheads="1"/>
          </p:cNvSpPr>
          <p:nvPr>
            <p:ph type="body" idx="1"/>
          </p:nvPr>
        </p:nvSpPr>
        <p:spPr/>
        <p:txBody>
          <a:bodyPr/>
          <a:lstStyle/>
          <a:p>
            <a:pPr lvl="1">
              <a:buNone/>
            </a:pP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D081C78-9666-4AC7-919D-61458E06A3BE}" type="slidenum">
              <a:rPr lang="en-US"/>
              <a:pPr/>
              <a:t>18</a:t>
            </a:fld>
            <a:endParaRPr lang="en-US"/>
          </a:p>
        </p:txBody>
      </p:sp>
      <p:sp>
        <p:nvSpPr>
          <p:cNvPr id="951298" name="Rectangle 2"/>
          <p:cNvSpPr>
            <a:spLocks noGrp="1" noChangeArrowheads="1"/>
          </p:cNvSpPr>
          <p:nvPr>
            <p:ph type="title"/>
          </p:nvPr>
        </p:nvSpPr>
        <p:spPr/>
        <p:txBody>
          <a:bodyPr/>
          <a:lstStyle/>
          <a:p>
            <a:r>
              <a:rPr lang="en-US" dirty="0" smtClean="0"/>
              <a:t>Traditionally CTA has been used </a:t>
            </a:r>
            <a:endParaRPr lang="en-US" dirty="0"/>
          </a:p>
        </p:txBody>
      </p:sp>
      <p:sp>
        <p:nvSpPr>
          <p:cNvPr id="951299" name="Rectangle 3"/>
          <p:cNvSpPr>
            <a:spLocks noGrp="1" noChangeArrowheads="1"/>
          </p:cNvSpPr>
          <p:nvPr>
            <p:ph type="body" idx="1"/>
          </p:nvPr>
        </p:nvSpPr>
        <p:spPr/>
        <p:txBody>
          <a:bodyPr/>
          <a:lstStyle/>
          <a:p>
            <a:pPr lvl="1">
              <a:buNone/>
            </a:pPr>
            <a:r>
              <a:rPr lang="en-US" dirty="0" smtClean="0"/>
              <a:t>But Cognitive Task Analysis has some issues…</a:t>
            </a:r>
          </a:p>
          <a:p>
            <a:pPr lvl="1"/>
            <a:r>
              <a:rPr lang="en-US" dirty="0" smtClean="0"/>
              <a:t>Extremely human driven </a:t>
            </a:r>
          </a:p>
          <a:p>
            <a:pPr lvl="1"/>
            <a:r>
              <a:rPr lang="en-US" dirty="0" smtClean="0"/>
              <a:t>It is highly subjective</a:t>
            </a:r>
          </a:p>
          <a:p>
            <a:pPr lvl="1"/>
            <a:r>
              <a:rPr lang="en-US" dirty="0" smtClean="0"/>
              <a:t>Leading to differing results from different analysts</a:t>
            </a:r>
            <a:endParaRPr lang="en-US" dirty="0"/>
          </a:p>
          <a:p>
            <a:pPr lvl="1"/>
            <a:endParaRPr lang="en-US" dirty="0"/>
          </a:p>
          <a:p>
            <a:pPr lvl="1">
              <a:buNone/>
            </a:pPr>
            <a:r>
              <a:rPr lang="en-US" dirty="0" smtClean="0"/>
              <a:t>And these human discovered models are usually wrong!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12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29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D081C78-9666-4AC7-919D-61458E06A3BE}" type="slidenum">
              <a:rPr lang="en-US"/>
              <a:pPr/>
              <a:t>19</a:t>
            </a:fld>
            <a:endParaRPr lang="en-US"/>
          </a:p>
        </p:txBody>
      </p:sp>
      <p:sp>
        <p:nvSpPr>
          <p:cNvPr id="951298" name="Rectangle 2"/>
          <p:cNvSpPr>
            <a:spLocks noGrp="1" noChangeArrowheads="1"/>
          </p:cNvSpPr>
          <p:nvPr>
            <p:ph type="title"/>
          </p:nvPr>
        </p:nvSpPr>
        <p:spPr/>
        <p:txBody>
          <a:bodyPr>
            <a:normAutofit fontScale="90000"/>
          </a:bodyPr>
          <a:lstStyle/>
          <a:p>
            <a:r>
              <a:rPr lang="en-US" dirty="0" smtClean="0"/>
              <a:t>If Human centered CTA is not the answer</a:t>
            </a:r>
            <a:endParaRPr lang="en-US" dirty="0"/>
          </a:p>
        </p:txBody>
      </p:sp>
      <p:sp>
        <p:nvSpPr>
          <p:cNvPr id="951299" name="Rectangle 3"/>
          <p:cNvSpPr>
            <a:spLocks noGrp="1" noChangeArrowheads="1"/>
          </p:cNvSpPr>
          <p:nvPr>
            <p:ph type="body" idx="1"/>
          </p:nvPr>
        </p:nvSpPr>
        <p:spPr/>
        <p:txBody>
          <a:bodyPr/>
          <a:lstStyle/>
          <a:p>
            <a:pPr lvl="1">
              <a:buNone/>
            </a:pPr>
            <a:r>
              <a:rPr lang="en-US" dirty="0" smtClean="0"/>
              <a:t>How should student models be designed?</a:t>
            </a:r>
            <a:endParaRPr lang="en-US" dirty="0"/>
          </a:p>
          <a:p>
            <a:pPr lvl="1"/>
            <a:endParaRPr lang="en-US" dirty="0"/>
          </a:p>
          <a:p>
            <a:pPr lvl="1">
              <a:buNone/>
            </a:pPr>
            <a:r>
              <a:rPr lang="en-US" dirty="0" smtClean="0"/>
              <a:t>They shouldn’t!</a:t>
            </a:r>
          </a:p>
          <a:p>
            <a:pPr lvl="1">
              <a:buNone/>
            </a:pPr>
            <a:endParaRPr lang="en-US" dirty="0" smtClean="0"/>
          </a:p>
          <a:p>
            <a:pPr lvl="1">
              <a:buNone/>
            </a:pPr>
            <a:r>
              <a:rPr lang="en-US" dirty="0" smtClean="0"/>
              <a:t>Student models should be discovered </a:t>
            </a:r>
            <a:r>
              <a:rPr lang="en-US" b="1" dirty="0" smtClean="0"/>
              <a:t>not</a:t>
            </a:r>
            <a:r>
              <a:rPr lang="en-US" dirty="0" smtClean="0"/>
              <a:t> designed!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129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12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1299"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3850" y="609600"/>
            <a:ext cx="8677275" cy="1143000"/>
          </a:xfrm>
        </p:spPr>
        <p:txBody>
          <a:bodyPr/>
          <a:lstStyle/>
          <a:p>
            <a:r>
              <a:rPr lang="en-US" sz="3600" smtClean="0"/>
              <a:t>Pittsburgh Science of Learning Center (PSLC)</a:t>
            </a:r>
          </a:p>
        </p:txBody>
      </p:sp>
      <p:sp>
        <p:nvSpPr>
          <p:cNvPr id="1907715" name="Rectangle 3"/>
          <p:cNvSpPr>
            <a:spLocks noGrp="1" noChangeArrowheads="1"/>
          </p:cNvSpPr>
          <p:nvPr>
            <p:ph type="body" idx="1"/>
          </p:nvPr>
        </p:nvSpPr>
        <p:spPr>
          <a:xfrm>
            <a:off x="711200" y="1879600"/>
            <a:ext cx="8115300" cy="4114800"/>
          </a:xfrm>
        </p:spPr>
        <p:txBody>
          <a:bodyPr>
            <a:normAutofit lnSpcReduction="10000"/>
          </a:bodyPr>
          <a:lstStyle/>
          <a:p>
            <a:pPr>
              <a:lnSpc>
                <a:spcPct val="90000"/>
              </a:lnSpc>
            </a:pPr>
            <a:r>
              <a:rPr lang="en-US" sz="3200" smtClean="0">
                <a:solidFill>
                  <a:schemeClr val="tx2"/>
                </a:solidFill>
              </a:rPr>
              <a:t>Why?</a:t>
            </a:r>
            <a:r>
              <a:rPr lang="en-US" sz="3200" smtClean="0"/>
              <a:t> </a:t>
            </a:r>
            <a:r>
              <a:rPr lang="en-US" sz="2400" i="1" smtClean="0"/>
              <a:t>Chasm</a:t>
            </a:r>
            <a:r>
              <a:rPr lang="en-US" sz="2400" smtClean="0"/>
              <a:t> between science &amp; practice</a:t>
            </a:r>
          </a:p>
          <a:p>
            <a:pPr lvl="1">
              <a:lnSpc>
                <a:spcPct val="90000"/>
              </a:lnSpc>
            </a:pPr>
            <a:r>
              <a:rPr lang="en-US" sz="2000" smtClean="0"/>
              <a:t>Low success rate (&lt;10%) of randomized field trials</a:t>
            </a:r>
          </a:p>
          <a:p>
            <a:pPr>
              <a:lnSpc>
                <a:spcPct val="90000"/>
              </a:lnSpc>
            </a:pPr>
            <a:r>
              <a:rPr lang="en-US" sz="3200" smtClean="0">
                <a:solidFill>
                  <a:schemeClr val="tx2"/>
                </a:solidFill>
              </a:rPr>
              <a:t>LearnLab = a socio-technical bridge between lab psychology &amp; schools</a:t>
            </a:r>
          </a:p>
          <a:p>
            <a:pPr lvl="1">
              <a:lnSpc>
                <a:spcPct val="90000"/>
              </a:lnSpc>
            </a:pPr>
            <a:r>
              <a:rPr lang="en-US" smtClean="0"/>
              <a:t>E-science of learning &amp; education </a:t>
            </a:r>
          </a:p>
          <a:p>
            <a:pPr lvl="1">
              <a:lnSpc>
                <a:spcPct val="90000"/>
              </a:lnSpc>
            </a:pPr>
            <a:r>
              <a:rPr lang="en-US" smtClean="0"/>
              <a:t>Social processes for research-practice engagement </a:t>
            </a:r>
          </a:p>
          <a:p>
            <a:pPr>
              <a:lnSpc>
                <a:spcPct val="90000"/>
              </a:lnSpc>
            </a:pPr>
            <a:r>
              <a:rPr lang="en-US" sz="3200" smtClean="0">
                <a:solidFill>
                  <a:schemeClr val="tx2"/>
                </a:solidFill>
              </a:rPr>
              <a:t>Purpose</a:t>
            </a:r>
            <a:r>
              <a:rPr lang="en-US" sz="3200" smtClean="0"/>
              <a:t>: </a:t>
            </a:r>
            <a:r>
              <a:rPr lang="en-US" sz="2400" smtClean="0"/>
              <a:t>Leverage cognitive theory and computational modeling to identify the conditions that cause robust student learning</a:t>
            </a:r>
            <a:endParaRPr lang="en-US" sz="2400" dirty="0" smtClean="0"/>
          </a:p>
        </p:txBody>
      </p:sp>
      <p:sp>
        <p:nvSpPr>
          <p:cNvPr id="6" name="Slide Number Placeholder 5"/>
          <p:cNvSpPr>
            <a:spLocks noGrp="1"/>
          </p:cNvSpPr>
          <p:nvPr>
            <p:ph type="sldNum" sz="quarter" idx="12"/>
          </p:nvPr>
        </p:nvSpPr>
        <p:spPr/>
        <p:txBody>
          <a:bodyPr/>
          <a:lstStyle/>
          <a:p>
            <a:fld id="{6F1696B2-72DC-4F28-A045-823014E34710}" type="slidenum">
              <a:rPr lang="en-US" smtClean="0"/>
              <a:pPr/>
              <a:t>2</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077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9077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9077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90771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90771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9077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771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2257" name="Picture 1" descr="fig1"/>
          <p:cNvPicPr>
            <a:picLocks noChangeAspect="1" noChangeArrowheads="1"/>
          </p:cNvPicPr>
          <p:nvPr/>
        </p:nvPicPr>
        <p:blipFill>
          <a:blip r:embed="rId3" cstate="print"/>
          <a:srcRect/>
          <a:stretch>
            <a:fillRect/>
          </a:stretch>
        </p:blipFill>
        <p:spPr bwMode="auto">
          <a:xfrm>
            <a:off x="289536" y="1524001"/>
            <a:ext cx="8775745" cy="3788228"/>
          </a:xfrm>
          <a:prstGeom prst="rect">
            <a:avLst/>
          </a:prstGeom>
          <a:noFill/>
          <a:ln w="9525">
            <a:noFill/>
            <a:miter lim="800000"/>
            <a:headEnd/>
            <a:tailEnd/>
          </a:ln>
        </p:spPr>
      </p:pic>
      <p:sp>
        <p:nvSpPr>
          <p:cNvPr id="4" name="Slide Number Placeholder 3"/>
          <p:cNvSpPr>
            <a:spLocks noGrp="1"/>
          </p:cNvSpPr>
          <p:nvPr>
            <p:ph type="sldNum" sz="quarter" idx="10"/>
          </p:nvPr>
        </p:nvSpPr>
        <p:spPr/>
        <p:txBody>
          <a:bodyPr/>
          <a:lstStyle/>
          <a:p>
            <a:fld id="{EA884478-6EF3-42DE-AB00-BB05DD5E95C3}" type="slidenum">
              <a:rPr lang="en-US"/>
              <a:pPr/>
              <a:t>20</a:t>
            </a:fld>
            <a:endParaRPr lang="en-US"/>
          </a:p>
        </p:txBody>
      </p:sp>
      <p:sp>
        <p:nvSpPr>
          <p:cNvPr id="950274" name="Rectangle 2"/>
          <p:cNvSpPr>
            <a:spLocks noGrp="1" noChangeArrowheads="1"/>
          </p:cNvSpPr>
          <p:nvPr>
            <p:ph type="title"/>
          </p:nvPr>
        </p:nvSpPr>
        <p:spPr>
          <a:xfrm>
            <a:off x="0" y="0"/>
            <a:ext cx="9144000" cy="784225"/>
          </a:xfrm>
        </p:spPr>
        <p:txBody>
          <a:bodyPr/>
          <a:lstStyle/>
          <a:p>
            <a:pPr algn="ctr"/>
            <a:r>
              <a:rPr lang="en-US" dirty="0" smtClean="0"/>
              <a:t>Solution – Use computers </a:t>
            </a:r>
            <a:endParaRPr lang="en-US" dirty="0"/>
          </a:p>
        </p:txBody>
      </p:sp>
      <p:sp>
        <p:nvSpPr>
          <p:cNvPr id="950275" name="Rectangle 3"/>
          <p:cNvSpPr>
            <a:spLocks noGrp="1" noChangeArrowheads="1"/>
          </p:cNvSpPr>
          <p:nvPr>
            <p:ph type="body" idx="1"/>
          </p:nvPr>
        </p:nvSpPr>
        <p:spPr>
          <a:xfrm>
            <a:off x="381000" y="1030514"/>
            <a:ext cx="8382000" cy="5370286"/>
          </a:xfrm>
        </p:spPr>
        <p:txBody>
          <a:bodyPr>
            <a:normAutofit fontScale="92500" lnSpcReduction="10000"/>
          </a:bodyPr>
          <a:lstStyle/>
          <a:p>
            <a:pPr lvl="1"/>
            <a:r>
              <a:rPr lang="en-US" dirty="0" smtClean="0"/>
              <a:t>Today we have lots of log data from tutors</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We can harness this data to validate and improve existing student models</a:t>
            </a:r>
            <a:endParaRPr lang="en-US" dirty="0"/>
          </a:p>
          <a:p>
            <a:pPr lvl="1"/>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FC016E69-8F90-4257-B598-545D84C3BAE6}" type="slidenum">
              <a:rPr lang="en-US"/>
              <a:pPr/>
              <a:t>21</a:t>
            </a:fld>
            <a:endParaRPr lang="en-US"/>
          </a:p>
        </p:txBody>
      </p:sp>
      <p:sp>
        <p:nvSpPr>
          <p:cNvPr id="1053698" name="Rectangle 2"/>
          <p:cNvSpPr>
            <a:spLocks noGrp="1" noChangeArrowheads="1"/>
          </p:cNvSpPr>
          <p:nvPr>
            <p:ph type="title"/>
          </p:nvPr>
        </p:nvSpPr>
        <p:spPr>
          <a:xfrm>
            <a:off x="457200" y="152400"/>
            <a:ext cx="8229600" cy="1143000"/>
          </a:xfrm>
        </p:spPr>
        <p:txBody>
          <a:bodyPr>
            <a:normAutofit/>
          </a:bodyPr>
          <a:lstStyle/>
          <a:p>
            <a:r>
              <a:rPr lang="en-US" sz="3600" dirty="0" smtClean="0"/>
              <a:t>Human-Machine Student Model Discovery</a:t>
            </a:r>
            <a:endParaRPr lang="en-US" sz="3600" dirty="0"/>
          </a:p>
        </p:txBody>
      </p:sp>
      <p:sp>
        <p:nvSpPr>
          <p:cNvPr id="1053699" name="Rectangle 3"/>
          <p:cNvSpPr>
            <a:spLocks noGrp="1" noChangeArrowheads="1"/>
          </p:cNvSpPr>
          <p:nvPr>
            <p:ph type="body" idx="1"/>
          </p:nvPr>
        </p:nvSpPr>
        <p:spPr>
          <a:xfrm>
            <a:off x="381000" y="1143000"/>
            <a:ext cx="8382000" cy="4978400"/>
          </a:xfrm>
        </p:spPr>
        <p:txBody>
          <a:bodyPr/>
          <a:lstStyle/>
          <a:p>
            <a:pPr lvl="1">
              <a:buNone/>
            </a:pPr>
            <a:r>
              <a:rPr lang="en-US" dirty="0" smtClean="0"/>
              <a:t>DataShop provides easy interface to add and modify student models and ranks the models using AFM</a:t>
            </a:r>
          </a:p>
          <a:p>
            <a:endParaRPr lang="en-US" dirty="0"/>
          </a:p>
        </p:txBody>
      </p:sp>
      <p:pic>
        <p:nvPicPr>
          <p:cNvPr id="5" name="Picture 1"/>
          <p:cNvPicPr>
            <a:picLocks noChangeAspect="1" noChangeArrowheads="1"/>
          </p:cNvPicPr>
          <p:nvPr/>
        </p:nvPicPr>
        <p:blipFill>
          <a:blip r:embed="rId3" cstate="print"/>
          <a:srcRect t="6784" r="26964" b="30827"/>
          <a:stretch>
            <a:fillRect/>
          </a:stretch>
        </p:blipFill>
        <p:spPr bwMode="auto">
          <a:xfrm>
            <a:off x="1447800" y="2362200"/>
            <a:ext cx="6099628" cy="48801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884DCB0-87B7-455D-8C0A-3C5A3FF41F2D}" type="slidenum">
              <a:rPr lang="en-US"/>
              <a:pPr/>
              <a:t>22</a:t>
            </a:fld>
            <a:endParaRPr lang="en-US"/>
          </a:p>
        </p:txBody>
      </p:sp>
      <p:sp>
        <p:nvSpPr>
          <p:cNvPr id="955394" name="Rectangle 2"/>
          <p:cNvSpPr>
            <a:spLocks noGrp="1" noChangeArrowheads="1"/>
          </p:cNvSpPr>
          <p:nvPr>
            <p:ph type="title"/>
          </p:nvPr>
        </p:nvSpPr>
        <p:spPr/>
        <p:txBody>
          <a:bodyPr>
            <a:normAutofit fontScale="90000"/>
          </a:bodyPr>
          <a:lstStyle/>
          <a:p>
            <a:r>
              <a:rPr lang="en-US" dirty="0" smtClean="0"/>
              <a:t>Human-Machine Student Model Discovery</a:t>
            </a:r>
            <a:endParaRPr lang="en-US" dirty="0"/>
          </a:p>
        </p:txBody>
      </p:sp>
      <p:sp>
        <p:nvSpPr>
          <p:cNvPr id="955395" name="Rectangle 3"/>
          <p:cNvSpPr>
            <a:spLocks noGrp="1" noChangeArrowheads="1"/>
          </p:cNvSpPr>
          <p:nvPr>
            <p:ph type="body" idx="1"/>
          </p:nvPr>
        </p:nvSpPr>
        <p:spPr/>
        <p:txBody>
          <a:bodyPr/>
          <a:lstStyle/>
          <a:p>
            <a:pPr lvl="1">
              <a:buNone/>
            </a:pPr>
            <a:r>
              <a:rPr lang="en-US" dirty="0" smtClean="0"/>
              <a:t>3 strategies for discovering improvements to the student model</a:t>
            </a:r>
          </a:p>
          <a:p>
            <a:pPr lvl="1">
              <a:buNone/>
            </a:pPr>
            <a:endParaRPr lang="en-US" dirty="0" smtClean="0"/>
          </a:p>
          <a:p>
            <a:pPr lvl="1"/>
            <a:r>
              <a:rPr lang="en-US" dirty="0" smtClean="0"/>
              <a:t>Smooth learning curves</a:t>
            </a:r>
            <a:endParaRPr lang="en-US" dirty="0"/>
          </a:p>
          <a:p>
            <a:pPr lvl="1"/>
            <a:endParaRPr lang="en-US" dirty="0"/>
          </a:p>
          <a:p>
            <a:pPr lvl="1"/>
            <a:r>
              <a:rPr lang="en-US" dirty="0" smtClean="0"/>
              <a:t>No apparent learning</a:t>
            </a:r>
            <a:endParaRPr lang="en-US" dirty="0"/>
          </a:p>
          <a:p>
            <a:pPr lvl="1"/>
            <a:endParaRPr lang="en-US" dirty="0"/>
          </a:p>
          <a:p>
            <a:pPr lvl="1"/>
            <a:r>
              <a:rPr lang="en-US" dirty="0" smtClean="0"/>
              <a:t>Problems with unexpected error rates</a:t>
            </a:r>
            <a:endParaRPr lang="en-US" dirty="0"/>
          </a:p>
          <a:p>
            <a:pPr lvl="1"/>
            <a:endParaRPr lang="en-US" dirty="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p:cNvGrpSpPr>
            <a:grpSpLocks/>
          </p:cNvGrpSpPr>
          <p:nvPr/>
        </p:nvGrpSpPr>
        <p:grpSpPr bwMode="auto">
          <a:xfrm>
            <a:off x="2416175" y="2873375"/>
            <a:ext cx="6727825" cy="3770313"/>
            <a:chOff x="1522" y="1810"/>
            <a:chExt cx="4238" cy="2375"/>
          </a:xfrm>
        </p:grpSpPr>
        <p:grpSp>
          <p:nvGrpSpPr>
            <p:cNvPr id="3" name="Group 21"/>
            <p:cNvGrpSpPr>
              <a:grpSpLocks/>
            </p:cNvGrpSpPr>
            <p:nvPr/>
          </p:nvGrpSpPr>
          <p:grpSpPr bwMode="auto">
            <a:xfrm>
              <a:off x="1522" y="1810"/>
              <a:ext cx="4238" cy="2348"/>
              <a:chOff x="1522" y="1810"/>
              <a:chExt cx="4238" cy="2348"/>
            </a:xfrm>
          </p:grpSpPr>
          <p:pic>
            <p:nvPicPr>
              <p:cNvPr id="22553" name="Picture 4"/>
              <p:cNvPicPr>
                <a:picLocks noChangeAspect="1" noChangeArrowheads="1"/>
              </p:cNvPicPr>
              <p:nvPr/>
            </p:nvPicPr>
            <p:blipFill>
              <a:blip r:embed="rId4" cstate="print"/>
              <a:srcRect/>
              <a:stretch>
                <a:fillRect/>
              </a:stretch>
            </p:blipFill>
            <p:spPr bwMode="auto">
              <a:xfrm>
                <a:off x="2634" y="1810"/>
                <a:ext cx="3126" cy="2348"/>
              </a:xfrm>
              <a:prstGeom prst="rect">
                <a:avLst/>
              </a:prstGeom>
              <a:noFill/>
              <a:ln w="12700">
                <a:noFill/>
                <a:miter lim="800000"/>
                <a:headEnd/>
                <a:tailEnd/>
              </a:ln>
            </p:spPr>
          </p:pic>
          <p:pic>
            <p:nvPicPr>
              <p:cNvPr id="22554" name="Picture 7"/>
              <p:cNvPicPr>
                <a:picLocks noChangeAspect="1" noChangeArrowheads="1"/>
              </p:cNvPicPr>
              <p:nvPr/>
            </p:nvPicPr>
            <p:blipFill>
              <a:blip r:embed="rId5" cstate="print"/>
              <a:srcRect/>
              <a:stretch>
                <a:fillRect/>
              </a:stretch>
            </p:blipFill>
            <p:spPr bwMode="auto">
              <a:xfrm>
                <a:off x="1522" y="2296"/>
                <a:ext cx="1110" cy="1256"/>
              </a:xfrm>
              <a:prstGeom prst="rect">
                <a:avLst/>
              </a:prstGeom>
              <a:noFill/>
              <a:ln w="12700">
                <a:noFill/>
                <a:miter lim="800000"/>
                <a:headEnd/>
                <a:tailEnd/>
              </a:ln>
            </p:spPr>
          </p:pic>
        </p:grpSp>
        <p:pic>
          <p:nvPicPr>
            <p:cNvPr id="22552" name="Picture 2"/>
            <p:cNvPicPr>
              <a:picLocks noChangeAspect="1" noChangeArrowheads="1"/>
            </p:cNvPicPr>
            <p:nvPr/>
          </p:nvPicPr>
          <p:blipFill>
            <a:blip r:embed="rId6" cstate="print"/>
            <a:srcRect/>
            <a:stretch>
              <a:fillRect/>
            </a:stretch>
          </p:blipFill>
          <p:spPr bwMode="auto">
            <a:xfrm>
              <a:off x="2664" y="3652"/>
              <a:ext cx="3096" cy="533"/>
            </a:xfrm>
            <a:prstGeom prst="rect">
              <a:avLst/>
            </a:prstGeom>
            <a:noFill/>
            <a:ln w="12700">
              <a:noFill/>
              <a:miter lim="800000"/>
              <a:headEnd/>
              <a:tailEnd/>
            </a:ln>
          </p:spPr>
        </p:pic>
      </p:grpSp>
      <p:sp>
        <p:nvSpPr>
          <p:cNvPr id="22531" name="Rectangle 3"/>
          <p:cNvSpPr>
            <a:spLocks noGrp="1" noChangeArrowheads="1"/>
          </p:cNvSpPr>
          <p:nvPr>
            <p:ph type="title" idx="4294967295"/>
          </p:nvPr>
        </p:nvSpPr>
        <p:spPr>
          <a:xfrm>
            <a:off x="444500" y="165100"/>
            <a:ext cx="3175000" cy="1612900"/>
          </a:xfrm>
        </p:spPr>
        <p:txBody>
          <a:bodyPr/>
          <a:lstStyle/>
          <a:p>
            <a:r>
              <a:rPr lang="en-US" sz="2400" smtClean="0"/>
              <a:t>A good cognitive model produces a learning </a:t>
            </a:r>
            <a:r>
              <a:rPr lang="en-US" sz="2400" i="1" smtClean="0"/>
              <a:t>curve</a:t>
            </a:r>
            <a:endParaRPr lang="en-US" sz="2400" smtClean="0"/>
          </a:p>
        </p:txBody>
      </p:sp>
      <p:pic>
        <p:nvPicPr>
          <p:cNvPr id="22532" name="Picture 5"/>
          <p:cNvPicPr>
            <a:picLocks noChangeAspect="1" noChangeArrowheads="1"/>
          </p:cNvPicPr>
          <p:nvPr/>
        </p:nvPicPr>
        <p:blipFill>
          <a:blip r:embed="rId7" cstate="print"/>
          <a:srcRect/>
          <a:stretch>
            <a:fillRect/>
          </a:stretch>
        </p:blipFill>
        <p:spPr bwMode="auto">
          <a:xfrm>
            <a:off x="4165600" y="0"/>
            <a:ext cx="4978400" cy="3689350"/>
          </a:xfrm>
          <a:prstGeom prst="rect">
            <a:avLst/>
          </a:prstGeom>
          <a:noFill/>
          <a:ln w="12700">
            <a:noFill/>
            <a:miter lim="800000"/>
            <a:headEnd/>
            <a:tailEnd/>
          </a:ln>
        </p:spPr>
      </p:pic>
      <p:pic>
        <p:nvPicPr>
          <p:cNvPr id="22533" name="Picture 6"/>
          <p:cNvPicPr>
            <a:picLocks noChangeAspect="1" noChangeArrowheads="1"/>
          </p:cNvPicPr>
          <p:nvPr/>
        </p:nvPicPr>
        <p:blipFill>
          <a:blip r:embed="rId8" cstate="print"/>
          <a:srcRect/>
          <a:stretch>
            <a:fillRect/>
          </a:stretch>
        </p:blipFill>
        <p:spPr bwMode="auto">
          <a:xfrm>
            <a:off x="2400300" y="1644650"/>
            <a:ext cx="1746250" cy="1985963"/>
          </a:xfrm>
          <a:prstGeom prst="rect">
            <a:avLst/>
          </a:prstGeom>
          <a:noFill/>
          <a:ln w="12700">
            <a:noFill/>
            <a:miter lim="800000"/>
            <a:headEnd/>
            <a:tailEnd/>
          </a:ln>
        </p:spPr>
      </p:pic>
      <p:pic>
        <p:nvPicPr>
          <p:cNvPr id="22534" name="Picture 8"/>
          <p:cNvPicPr>
            <a:picLocks noChangeAspect="1" noChangeArrowheads="1"/>
          </p:cNvPicPr>
          <p:nvPr/>
        </p:nvPicPr>
        <p:blipFill>
          <a:blip r:embed="rId9" cstate="print"/>
          <a:srcRect/>
          <a:stretch>
            <a:fillRect/>
          </a:stretch>
        </p:blipFill>
        <p:spPr bwMode="auto">
          <a:xfrm>
            <a:off x="2374900" y="1587500"/>
            <a:ext cx="1792288" cy="2028825"/>
          </a:xfrm>
          <a:prstGeom prst="rect">
            <a:avLst/>
          </a:prstGeom>
          <a:noFill/>
          <a:ln w="12700">
            <a:noFill/>
            <a:miter lim="800000"/>
            <a:headEnd/>
            <a:tailEnd/>
          </a:ln>
        </p:spPr>
      </p:pic>
      <p:grpSp>
        <p:nvGrpSpPr>
          <p:cNvPr id="4" name="Group 18"/>
          <p:cNvGrpSpPr>
            <a:grpSpLocks/>
          </p:cNvGrpSpPr>
          <p:nvPr/>
        </p:nvGrpSpPr>
        <p:grpSpPr bwMode="auto">
          <a:xfrm>
            <a:off x="2209800" y="2108200"/>
            <a:ext cx="2692400" cy="695325"/>
            <a:chOff x="1392" y="1328"/>
            <a:chExt cx="1696" cy="438"/>
          </a:xfrm>
        </p:grpSpPr>
        <p:sp>
          <p:nvSpPr>
            <p:cNvPr id="22549" name="Text Box 9"/>
            <p:cNvSpPr txBox="1">
              <a:spLocks noChangeArrowheads="1"/>
            </p:cNvSpPr>
            <p:nvPr/>
          </p:nvSpPr>
          <p:spPr bwMode="auto">
            <a:xfrm>
              <a:off x="1392" y="1440"/>
              <a:ext cx="1696" cy="326"/>
            </a:xfrm>
            <a:prstGeom prst="rect">
              <a:avLst/>
            </a:prstGeom>
            <a:solidFill>
              <a:schemeClr val="tx2"/>
            </a:solidFill>
            <a:ln w="12700">
              <a:noFill/>
              <a:miter lim="800000"/>
              <a:headEnd/>
              <a:tailEnd/>
            </a:ln>
          </p:spPr>
          <p:txBody>
            <a:bodyPr>
              <a:spAutoFit/>
            </a:bodyPr>
            <a:lstStyle/>
            <a:p>
              <a:pPr>
                <a:spcBef>
                  <a:spcPct val="50000"/>
                </a:spcBef>
              </a:pPr>
              <a:r>
                <a:rPr lang="en-US" sz="1400">
                  <a:solidFill>
                    <a:schemeClr val="bg1"/>
                  </a:solidFill>
                  <a:latin typeface="Arial" pitchFamily="34" charset="0"/>
                </a:rPr>
                <a:t>Without decomposition, using just a single “Geometry” skill,</a:t>
              </a:r>
            </a:p>
          </p:txBody>
        </p:sp>
        <p:sp>
          <p:nvSpPr>
            <p:cNvPr id="22550" name="Line 10"/>
            <p:cNvSpPr>
              <a:spLocks noChangeShapeType="1"/>
            </p:cNvSpPr>
            <p:nvPr/>
          </p:nvSpPr>
          <p:spPr bwMode="auto">
            <a:xfrm flipH="1" flipV="1">
              <a:off x="2032" y="1328"/>
              <a:ext cx="240" cy="128"/>
            </a:xfrm>
            <a:prstGeom prst="line">
              <a:avLst/>
            </a:prstGeom>
            <a:noFill/>
            <a:ln w="38100">
              <a:solidFill>
                <a:srgbClr val="FF2929"/>
              </a:solidFill>
              <a:round/>
              <a:headEnd/>
              <a:tailEnd type="triangle" w="med" len="med"/>
            </a:ln>
          </p:spPr>
          <p:txBody>
            <a:bodyPr wrap="none" anchor="ctr"/>
            <a:lstStyle/>
            <a:p>
              <a:endParaRPr lang="en-US"/>
            </a:p>
          </p:txBody>
        </p:sp>
      </p:grpSp>
      <p:sp>
        <p:nvSpPr>
          <p:cNvPr id="1296398" name="Text Box 14"/>
          <p:cNvSpPr txBox="1">
            <a:spLocks noChangeArrowheads="1"/>
          </p:cNvSpPr>
          <p:nvPr/>
        </p:nvSpPr>
        <p:spPr bwMode="auto">
          <a:xfrm>
            <a:off x="889000" y="5943600"/>
            <a:ext cx="2654300" cy="517525"/>
          </a:xfrm>
          <a:prstGeom prst="rect">
            <a:avLst/>
          </a:prstGeom>
          <a:solidFill>
            <a:schemeClr val="tx2"/>
          </a:solidFill>
          <a:ln w="12700">
            <a:noFill/>
            <a:miter lim="800000"/>
            <a:headEnd/>
            <a:tailEnd/>
          </a:ln>
        </p:spPr>
        <p:txBody>
          <a:bodyPr>
            <a:spAutoFit/>
          </a:bodyPr>
          <a:lstStyle/>
          <a:p>
            <a:pPr>
              <a:spcBef>
                <a:spcPct val="50000"/>
              </a:spcBef>
            </a:pPr>
            <a:r>
              <a:rPr lang="en-US" sz="1400" i="1">
                <a:solidFill>
                  <a:schemeClr val="bg1"/>
                </a:solidFill>
                <a:latin typeface="Arial" pitchFamily="34" charset="0"/>
              </a:rPr>
              <a:t>Is this the correct or “best” cognitive model?</a:t>
            </a:r>
          </a:p>
        </p:txBody>
      </p:sp>
      <p:grpSp>
        <p:nvGrpSpPr>
          <p:cNvPr id="5" name="Group 19"/>
          <p:cNvGrpSpPr>
            <a:grpSpLocks/>
          </p:cNvGrpSpPr>
          <p:nvPr/>
        </p:nvGrpSpPr>
        <p:grpSpPr bwMode="auto">
          <a:xfrm>
            <a:off x="2209800" y="2654300"/>
            <a:ext cx="3416300" cy="609600"/>
            <a:chOff x="1392" y="1672"/>
            <a:chExt cx="2152" cy="384"/>
          </a:xfrm>
        </p:grpSpPr>
        <p:sp>
          <p:nvSpPr>
            <p:cNvPr id="22547" name="Text Box 11"/>
            <p:cNvSpPr txBox="1">
              <a:spLocks noChangeArrowheads="1"/>
            </p:cNvSpPr>
            <p:nvPr/>
          </p:nvSpPr>
          <p:spPr bwMode="auto">
            <a:xfrm>
              <a:off x="1392" y="1864"/>
              <a:ext cx="1448" cy="192"/>
            </a:xfrm>
            <a:prstGeom prst="rect">
              <a:avLst/>
            </a:prstGeom>
            <a:solidFill>
              <a:schemeClr val="tx2"/>
            </a:solidFill>
            <a:ln w="12700">
              <a:noFill/>
              <a:miter lim="800000"/>
              <a:headEnd/>
              <a:tailEnd/>
            </a:ln>
          </p:spPr>
          <p:txBody>
            <a:bodyPr>
              <a:spAutoFit/>
            </a:bodyPr>
            <a:lstStyle/>
            <a:p>
              <a:pPr>
                <a:spcBef>
                  <a:spcPct val="50000"/>
                </a:spcBef>
              </a:pPr>
              <a:r>
                <a:rPr lang="en-US" sz="1400">
                  <a:solidFill>
                    <a:schemeClr val="bg1"/>
                  </a:solidFill>
                  <a:latin typeface="Arial" pitchFamily="34" charset="0"/>
                </a:rPr>
                <a:t>no smooth learning curve.</a:t>
              </a:r>
            </a:p>
          </p:txBody>
        </p:sp>
        <p:sp>
          <p:nvSpPr>
            <p:cNvPr id="22548" name="Line 15"/>
            <p:cNvSpPr>
              <a:spLocks noChangeShapeType="1"/>
            </p:cNvSpPr>
            <p:nvPr/>
          </p:nvSpPr>
          <p:spPr bwMode="auto">
            <a:xfrm flipV="1">
              <a:off x="2864" y="1672"/>
              <a:ext cx="680" cy="280"/>
            </a:xfrm>
            <a:prstGeom prst="line">
              <a:avLst/>
            </a:prstGeom>
            <a:noFill/>
            <a:ln w="38100">
              <a:solidFill>
                <a:srgbClr val="FF2929"/>
              </a:solidFill>
              <a:round/>
              <a:headEnd/>
              <a:tailEnd type="triangle" w="med" len="med"/>
            </a:ln>
          </p:spPr>
          <p:txBody>
            <a:bodyPr wrap="none" anchor="ctr"/>
            <a:lstStyle/>
            <a:p>
              <a:endParaRPr lang="en-US"/>
            </a:p>
          </p:txBody>
        </p:sp>
      </p:grpSp>
      <p:grpSp>
        <p:nvGrpSpPr>
          <p:cNvPr id="6" name="Group 25"/>
          <p:cNvGrpSpPr>
            <a:grpSpLocks/>
          </p:cNvGrpSpPr>
          <p:nvPr/>
        </p:nvGrpSpPr>
        <p:grpSpPr bwMode="auto">
          <a:xfrm>
            <a:off x="76200" y="4775200"/>
            <a:ext cx="5308600" cy="304800"/>
            <a:chOff x="48" y="3008"/>
            <a:chExt cx="3344" cy="192"/>
          </a:xfrm>
        </p:grpSpPr>
        <p:sp>
          <p:nvSpPr>
            <p:cNvPr id="22545" name="Text Box 13"/>
            <p:cNvSpPr txBox="1">
              <a:spLocks noChangeArrowheads="1"/>
            </p:cNvSpPr>
            <p:nvPr/>
          </p:nvSpPr>
          <p:spPr bwMode="auto">
            <a:xfrm>
              <a:off x="48" y="3008"/>
              <a:ext cx="1392" cy="192"/>
            </a:xfrm>
            <a:prstGeom prst="rect">
              <a:avLst/>
            </a:prstGeom>
            <a:solidFill>
              <a:schemeClr val="tx2"/>
            </a:solidFill>
            <a:ln w="12700">
              <a:noFill/>
              <a:miter lim="800000"/>
              <a:headEnd/>
              <a:tailEnd/>
            </a:ln>
          </p:spPr>
          <p:txBody>
            <a:bodyPr>
              <a:spAutoFit/>
            </a:bodyPr>
            <a:lstStyle/>
            <a:p>
              <a:pPr>
                <a:spcBef>
                  <a:spcPct val="50000"/>
                </a:spcBef>
              </a:pPr>
              <a:r>
                <a:rPr lang="en-US" sz="1400">
                  <a:solidFill>
                    <a:schemeClr val="bg1"/>
                  </a:solidFill>
                  <a:latin typeface="Arial" pitchFamily="34" charset="0"/>
                </a:rPr>
                <a:t>a smooth learning curve.</a:t>
              </a:r>
            </a:p>
          </p:txBody>
        </p:sp>
        <p:sp>
          <p:nvSpPr>
            <p:cNvPr id="22546" name="Line 16"/>
            <p:cNvSpPr>
              <a:spLocks noChangeShapeType="1"/>
            </p:cNvSpPr>
            <p:nvPr/>
          </p:nvSpPr>
          <p:spPr bwMode="auto">
            <a:xfrm>
              <a:off x="1416" y="3080"/>
              <a:ext cx="1976" cy="0"/>
            </a:xfrm>
            <a:prstGeom prst="line">
              <a:avLst/>
            </a:prstGeom>
            <a:noFill/>
            <a:ln w="38100">
              <a:solidFill>
                <a:srgbClr val="FF2929"/>
              </a:solidFill>
              <a:round/>
              <a:headEnd/>
              <a:tailEnd type="triangle" w="med" len="med"/>
            </a:ln>
          </p:spPr>
          <p:txBody>
            <a:bodyPr wrap="none" anchor="ctr"/>
            <a:lstStyle/>
            <a:p>
              <a:endParaRPr lang="en-US"/>
            </a:p>
          </p:txBody>
        </p:sp>
      </p:grpSp>
      <p:grpSp>
        <p:nvGrpSpPr>
          <p:cNvPr id="7" name="Group 20"/>
          <p:cNvGrpSpPr>
            <a:grpSpLocks/>
          </p:cNvGrpSpPr>
          <p:nvPr/>
        </p:nvGrpSpPr>
        <p:grpSpPr bwMode="auto">
          <a:xfrm>
            <a:off x="101600" y="4025900"/>
            <a:ext cx="2400300" cy="517525"/>
            <a:chOff x="64" y="2536"/>
            <a:chExt cx="1512" cy="326"/>
          </a:xfrm>
        </p:grpSpPr>
        <p:sp>
          <p:nvSpPr>
            <p:cNvPr id="22543" name="Text Box 12"/>
            <p:cNvSpPr txBox="1">
              <a:spLocks noChangeArrowheads="1"/>
            </p:cNvSpPr>
            <p:nvPr/>
          </p:nvSpPr>
          <p:spPr bwMode="auto">
            <a:xfrm>
              <a:off x="64" y="2536"/>
              <a:ext cx="1360" cy="326"/>
            </a:xfrm>
            <a:prstGeom prst="rect">
              <a:avLst/>
            </a:prstGeom>
            <a:solidFill>
              <a:schemeClr val="tx2"/>
            </a:solidFill>
            <a:ln w="12700">
              <a:noFill/>
              <a:miter lim="800000"/>
              <a:headEnd/>
              <a:tailEnd/>
            </a:ln>
          </p:spPr>
          <p:txBody>
            <a:bodyPr>
              <a:spAutoFit/>
            </a:bodyPr>
            <a:lstStyle/>
            <a:p>
              <a:pPr>
                <a:spcBef>
                  <a:spcPct val="50000"/>
                </a:spcBef>
              </a:pPr>
              <a:r>
                <a:rPr lang="en-US" sz="1400">
                  <a:solidFill>
                    <a:schemeClr val="bg1"/>
                  </a:solidFill>
                  <a:latin typeface="Arial" pitchFamily="34" charset="0"/>
                </a:rPr>
                <a:t>But with decomposition, </a:t>
              </a:r>
              <a:br>
                <a:rPr lang="en-US" sz="1400">
                  <a:solidFill>
                    <a:schemeClr val="bg1"/>
                  </a:solidFill>
                  <a:latin typeface="Arial" pitchFamily="34" charset="0"/>
                </a:rPr>
              </a:br>
              <a:r>
                <a:rPr lang="en-US" sz="1400">
                  <a:solidFill>
                    <a:schemeClr val="bg1"/>
                  </a:solidFill>
                  <a:latin typeface="Arial" pitchFamily="34" charset="0"/>
                </a:rPr>
                <a:t>12 skills for area,</a:t>
              </a:r>
            </a:p>
          </p:txBody>
        </p:sp>
        <p:sp>
          <p:nvSpPr>
            <p:cNvPr id="22544" name="Line 17"/>
            <p:cNvSpPr>
              <a:spLocks noChangeShapeType="1"/>
            </p:cNvSpPr>
            <p:nvPr/>
          </p:nvSpPr>
          <p:spPr bwMode="auto">
            <a:xfrm flipV="1">
              <a:off x="1424" y="2592"/>
              <a:ext cx="152" cy="104"/>
            </a:xfrm>
            <a:prstGeom prst="line">
              <a:avLst/>
            </a:prstGeom>
            <a:noFill/>
            <a:ln w="38100">
              <a:solidFill>
                <a:srgbClr val="FF2929"/>
              </a:solidFill>
              <a:round/>
              <a:headEnd/>
              <a:tailEnd type="triangle" w="med" len="med"/>
            </a:ln>
          </p:spPr>
          <p:txBody>
            <a:bodyPr wrap="none" anchor="ctr"/>
            <a:lstStyle/>
            <a:p>
              <a:endParaRPr lang="en-US"/>
            </a:p>
          </p:txBody>
        </p:sp>
      </p:grpSp>
      <p:grpSp>
        <p:nvGrpSpPr>
          <p:cNvPr id="8" name="Group 24"/>
          <p:cNvGrpSpPr>
            <a:grpSpLocks/>
          </p:cNvGrpSpPr>
          <p:nvPr/>
        </p:nvGrpSpPr>
        <p:grpSpPr bwMode="auto">
          <a:xfrm>
            <a:off x="7124700" y="4051300"/>
            <a:ext cx="2019300" cy="939800"/>
            <a:chOff x="4536" y="2552"/>
            <a:chExt cx="1224" cy="592"/>
          </a:xfrm>
        </p:grpSpPr>
        <p:sp>
          <p:nvSpPr>
            <p:cNvPr id="22541" name="Text Box 22"/>
            <p:cNvSpPr txBox="1">
              <a:spLocks noChangeArrowheads="1"/>
            </p:cNvSpPr>
            <p:nvPr/>
          </p:nvSpPr>
          <p:spPr bwMode="auto">
            <a:xfrm>
              <a:off x="4536" y="2552"/>
              <a:ext cx="1224" cy="403"/>
            </a:xfrm>
            <a:prstGeom prst="rect">
              <a:avLst/>
            </a:prstGeom>
            <a:solidFill>
              <a:schemeClr val="tx2"/>
            </a:solidFill>
            <a:ln w="12700">
              <a:noFill/>
              <a:miter lim="800000"/>
              <a:headEnd/>
              <a:tailEnd/>
            </a:ln>
          </p:spPr>
          <p:txBody>
            <a:bodyPr>
              <a:spAutoFit/>
            </a:bodyPr>
            <a:lstStyle/>
            <a:p>
              <a:pPr>
                <a:spcBef>
                  <a:spcPct val="50000"/>
                </a:spcBef>
              </a:pPr>
              <a:r>
                <a:rPr lang="en-US" sz="1200">
                  <a:solidFill>
                    <a:schemeClr val="bg1"/>
                  </a:solidFill>
                  <a:latin typeface="Arial" pitchFamily="34" charset="0"/>
                </a:rPr>
                <a:t>(Rise in error rate because poorer students get assigned more problems)</a:t>
              </a:r>
            </a:p>
          </p:txBody>
        </p:sp>
        <p:sp>
          <p:nvSpPr>
            <p:cNvPr id="22542" name="Line 23"/>
            <p:cNvSpPr>
              <a:spLocks noChangeShapeType="1"/>
            </p:cNvSpPr>
            <p:nvPr/>
          </p:nvSpPr>
          <p:spPr bwMode="auto">
            <a:xfrm>
              <a:off x="5024" y="2952"/>
              <a:ext cx="112" cy="192"/>
            </a:xfrm>
            <a:prstGeom prst="line">
              <a:avLst/>
            </a:prstGeom>
            <a:noFill/>
            <a:ln w="38100">
              <a:solidFill>
                <a:srgbClr val="FF2929"/>
              </a:solidFill>
              <a:round/>
              <a:headEnd/>
              <a:tailEnd type="triangle" w="med" len="med"/>
            </a:ln>
          </p:spPr>
          <p:txBody>
            <a:bodyPr wrap="none" anchor="ctr"/>
            <a:lstStyle/>
            <a:p>
              <a:endParaRPr lang="en-US"/>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2963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6398"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idx="4294967295"/>
          </p:nvPr>
        </p:nvSpPr>
        <p:spPr>
          <a:xfrm>
            <a:off x="685800" y="609600"/>
            <a:ext cx="8013700" cy="1143000"/>
          </a:xfrm>
        </p:spPr>
        <p:txBody>
          <a:bodyPr>
            <a:normAutofit fontScale="90000"/>
          </a:bodyPr>
          <a:lstStyle/>
          <a:p>
            <a:r>
              <a:rPr lang="en-US" smtClean="0"/>
              <a:t>Inspect curves for individual knowledge components (KCs)</a:t>
            </a:r>
          </a:p>
        </p:txBody>
      </p:sp>
      <p:graphicFrame>
        <p:nvGraphicFramePr>
          <p:cNvPr id="2050" name="Object 2"/>
          <p:cNvGraphicFramePr>
            <a:graphicFrameLocks noChangeAspect="1"/>
          </p:cNvGraphicFramePr>
          <p:nvPr/>
        </p:nvGraphicFramePr>
        <p:xfrm>
          <a:off x="825500" y="2084388"/>
          <a:ext cx="7721600" cy="2954337"/>
        </p:xfrm>
        <a:graphic>
          <a:graphicData uri="http://schemas.openxmlformats.org/presentationml/2006/ole">
            <p:oleObj spid="_x0000_s55298" r:id="rId4" imgW="12346123" imgH="4725060" progId="Word.Document.12">
              <p:embed/>
            </p:oleObj>
          </a:graphicData>
        </a:graphic>
      </p:graphicFrame>
      <p:grpSp>
        <p:nvGrpSpPr>
          <p:cNvPr id="2" name="Group 16"/>
          <p:cNvGrpSpPr>
            <a:grpSpLocks/>
          </p:cNvGrpSpPr>
          <p:nvPr/>
        </p:nvGrpSpPr>
        <p:grpSpPr bwMode="auto">
          <a:xfrm>
            <a:off x="5845175" y="2009775"/>
            <a:ext cx="3019425" cy="4292600"/>
            <a:chOff x="3682" y="1266"/>
            <a:chExt cx="1902" cy="2704"/>
          </a:xfrm>
        </p:grpSpPr>
        <p:sp>
          <p:nvSpPr>
            <p:cNvPr id="2058" name="Oval 5"/>
            <p:cNvSpPr>
              <a:spLocks noChangeArrowheads="1"/>
            </p:cNvSpPr>
            <p:nvPr/>
          </p:nvSpPr>
          <p:spPr bwMode="auto">
            <a:xfrm>
              <a:off x="3682" y="1266"/>
              <a:ext cx="1744" cy="1096"/>
            </a:xfrm>
            <a:prstGeom prst="ellipse">
              <a:avLst/>
            </a:prstGeom>
            <a:noFill/>
            <a:ln w="38100">
              <a:solidFill>
                <a:srgbClr val="FF2929"/>
              </a:solidFill>
              <a:round/>
              <a:headEnd/>
              <a:tailEnd/>
            </a:ln>
          </p:spPr>
          <p:txBody>
            <a:bodyPr wrap="none" anchor="ctr"/>
            <a:lstStyle/>
            <a:p>
              <a:endParaRPr lang="en-US"/>
            </a:p>
          </p:txBody>
        </p:sp>
        <p:sp>
          <p:nvSpPr>
            <p:cNvPr id="2059" name="Text Box 9"/>
            <p:cNvSpPr txBox="1">
              <a:spLocks noChangeArrowheads="1"/>
            </p:cNvSpPr>
            <p:nvPr/>
          </p:nvSpPr>
          <p:spPr bwMode="auto">
            <a:xfrm>
              <a:off x="4280" y="3336"/>
              <a:ext cx="1304" cy="634"/>
            </a:xfrm>
            <a:prstGeom prst="rect">
              <a:avLst/>
            </a:prstGeom>
            <a:solidFill>
              <a:schemeClr val="tx2"/>
            </a:solidFill>
            <a:ln w="12700">
              <a:noFill/>
              <a:miter lim="800000"/>
              <a:headEnd/>
              <a:tailEnd/>
            </a:ln>
          </p:spPr>
          <p:txBody>
            <a:bodyPr>
              <a:spAutoFit/>
            </a:bodyPr>
            <a:lstStyle/>
            <a:p>
              <a:pPr>
                <a:spcBef>
                  <a:spcPct val="50000"/>
                </a:spcBef>
              </a:pPr>
              <a:r>
                <a:rPr lang="en-US" sz="2000">
                  <a:solidFill>
                    <a:schemeClr val="bg1"/>
                  </a:solidFill>
                  <a:latin typeface="Arial" pitchFamily="34" charset="0"/>
                </a:rPr>
                <a:t>Some do not =&gt;</a:t>
              </a:r>
              <a:br>
                <a:rPr lang="en-US" sz="2000">
                  <a:solidFill>
                    <a:schemeClr val="bg1"/>
                  </a:solidFill>
                  <a:latin typeface="Arial" pitchFamily="34" charset="0"/>
                </a:rPr>
              </a:br>
              <a:r>
                <a:rPr lang="en-US" sz="2000">
                  <a:solidFill>
                    <a:schemeClr val="bg1"/>
                  </a:solidFill>
                  <a:latin typeface="Arial" pitchFamily="34" charset="0"/>
                </a:rPr>
                <a:t>Opportunity to improve model!</a:t>
              </a:r>
            </a:p>
          </p:txBody>
        </p:sp>
        <p:sp>
          <p:nvSpPr>
            <p:cNvPr id="2060" name="Line 10"/>
            <p:cNvSpPr>
              <a:spLocks noChangeShapeType="1"/>
            </p:cNvSpPr>
            <p:nvPr/>
          </p:nvSpPr>
          <p:spPr bwMode="auto">
            <a:xfrm flipH="1" flipV="1">
              <a:off x="5068" y="2336"/>
              <a:ext cx="297" cy="984"/>
            </a:xfrm>
            <a:prstGeom prst="line">
              <a:avLst/>
            </a:prstGeom>
            <a:noFill/>
            <a:ln w="38100">
              <a:solidFill>
                <a:srgbClr val="FF2929"/>
              </a:solidFill>
              <a:round/>
              <a:headEnd/>
              <a:tailEnd type="triangle" w="med" len="med"/>
            </a:ln>
          </p:spPr>
          <p:txBody>
            <a:bodyPr wrap="none" anchor="ctr"/>
            <a:lstStyle/>
            <a:p>
              <a:endParaRPr lang="en-US"/>
            </a:p>
          </p:txBody>
        </p:sp>
      </p:grpSp>
      <p:grpSp>
        <p:nvGrpSpPr>
          <p:cNvPr id="3" name="Group 19"/>
          <p:cNvGrpSpPr>
            <a:grpSpLocks/>
          </p:cNvGrpSpPr>
          <p:nvPr/>
        </p:nvGrpSpPr>
        <p:grpSpPr bwMode="auto">
          <a:xfrm>
            <a:off x="1879600" y="3416300"/>
            <a:ext cx="4343400" cy="2682875"/>
            <a:chOff x="1184" y="2152"/>
            <a:chExt cx="2736" cy="1690"/>
          </a:xfrm>
        </p:grpSpPr>
        <p:sp>
          <p:nvSpPr>
            <p:cNvPr id="2054" name="Text Box 9"/>
            <p:cNvSpPr txBox="1">
              <a:spLocks noChangeArrowheads="1"/>
            </p:cNvSpPr>
            <p:nvPr/>
          </p:nvSpPr>
          <p:spPr bwMode="auto">
            <a:xfrm>
              <a:off x="1424" y="3400"/>
              <a:ext cx="1696" cy="442"/>
            </a:xfrm>
            <a:prstGeom prst="rect">
              <a:avLst/>
            </a:prstGeom>
            <a:solidFill>
              <a:schemeClr val="tx2"/>
            </a:solidFill>
            <a:ln w="12700">
              <a:noFill/>
              <a:miter lim="800000"/>
              <a:headEnd/>
              <a:tailEnd/>
            </a:ln>
          </p:spPr>
          <p:txBody>
            <a:bodyPr>
              <a:spAutoFit/>
            </a:bodyPr>
            <a:lstStyle/>
            <a:p>
              <a:pPr>
                <a:spcBef>
                  <a:spcPct val="50000"/>
                </a:spcBef>
              </a:pPr>
              <a:r>
                <a:rPr lang="en-US" sz="2000">
                  <a:solidFill>
                    <a:schemeClr val="bg1"/>
                  </a:solidFill>
                  <a:latin typeface="Arial" pitchFamily="34" charset="0"/>
                </a:rPr>
                <a:t>Many curves show a reasonable decline</a:t>
              </a:r>
            </a:p>
          </p:txBody>
        </p:sp>
        <p:sp>
          <p:nvSpPr>
            <p:cNvPr id="2055" name="Line 10"/>
            <p:cNvSpPr>
              <a:spLocks noChangeShapeType="1"/>
            </p:cNvSpPr>
            <p:nvPr/>
          </p:nvSpPr>
          <p:spPr bwMode="auto">
            <a:xfrm flipH="1" flipV="1">
              <a:off x="1184" y="3088"/>
              <a:ext cx="320" cy="320"/>
            </a:xfrm>
            <a:prstGeom prst="line">
              <a:avLst/>
            </a:prstGeom>
            <a:noFill/>
            <a:ln w="38100">
              <a:solidFill>
                <a:srgbClr val="FF2929"/>
              </a:solidFill>
              <a:round/>
              <a:headEnd/>
              <a:tailEnd type="triangle" w="med" len="med"/>
            </a:ln>
          </p:spPr>
          <p:txBody>
            <a:bodyPr wrap="none" anchor="ctr"/>
            <a:lstStyle/>
            <a:p>
              <a:endParaRPr lang="en-US"/>
            </a:p>
          </p:txBody>
        </p:sp>
        <p:sp>
          <p:nvSpPr>
            <p:cNvPr id="2056" name="Line 10"/>
            <p:cNvSpPr>
              <a:spLocks noChangeShapeType="1"/>
            </p:cNvSpPr>
            <p:nvPr/>
          </p:nvSpPr>
          <p:spPr bwMode="auto">
            <a:xfrm flipV="1">
              <a:off x="2024" y="2152"/>
              <a:ext cx="272" cy="1240"/>
            </a:xfrm>
            <a:prstGeom prst="line">
              <a:avLst/>
            </a:prstGeom>
            <a:noFill/>
            <a:ln w="38100">
              <a:solidFill>
                <a:srgbClr val="FF2929"/>
              </a:solidFill>
              <a:round/>
              <a:headEnd/>
              <a:tailEnd type="triangle" w="med" len="med"/>
            </a:ln>
          </p:spPr>
          <p:txBody>
            <a:bodyPr wrap="none" anchor="ctr"/>
            <a:lstStyle/>
            <a:p>
              <a:endParaRPr lang="en-US"/>
            </a:p>
          </p:txBody>
        </p:sp>
        <p:sp>
          <p:nvSpPr>
            <p:cNvPr id="2057" name="Line 10"/>
            <p:cNvSpPr>
              <a:spLocks noChangeShapeType="1"/>
            </p:cNvSpPr>
            <p:nvPr/>
          </p:nvSpPr>
          <p:spPr bwMode="auto">
            <a:xfrm flipV="1">
              <a:off x="2992" y="3032"/>
              <a:ext cx="928" cy="360"/>
            </a:xfrm>
            <a:prstGeom prst="line">
              <a:avLst/>
            </a:prstGeom>
            <a:noFill/>
            <a:ln w="38100">
              <a:solidFill>
                <a:srgbClr val="FF2929"/>
              </a:solidFill>
              <a:round/>
              <a:headEnd/>
              <a:tailEnd type="triangle" w="med" len="med"/>
            </a:ln>
          </p:spPr>
          <p:txBody>
            <a:bodyPr wrap="none" anchor="ctr"/>
            <a:lstStyle/>
            <a:p>
              <a:endParaRPr lang="en-US"/>
            </a:p>
          </p:txBody>
        </p:sp>
      </p:grpSp>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5EE43D-FD8B-416E-9648-5D7C57F5401A}" type="slidenum">
              <a:rPr lang="en-US"/>
              <a:pPr/>
              <a:t>25</a:t>
            </a:fld>
            <a:endParaRPr lang="en-US"/>
          </a:p>
        </p:txBody>
      </p:sp>
      <p:sp>
        <p:nvSpPr>
          <p:cNvPr id="943106" name="Rectangle 2"/>
          <p:cNvSpPr>
            <a:spLocks noGrp="1" noChangeArrowheads="1"/>
          </p:cNvSpPr>
          <p:nvPr>
            <p:ph type="title"/>
          </p:nvPr>
        </p:nvSpPr>
        <p:spPr/>
        <p:txBody>
          <a:bodyPr/>
          <a:lstStyle/>
          <a:p>
            <a:r>
              <a:rPr lang="en-US" dirty="0" smtClean="0"/>
              <a:t>No apparent Learning</a:t>
            </a:r>
            <a:endParaRPr lang="en-US" dirty="0"/>
          </a:p>
        </p:txBody>
      </p:sp>
      <p:pic>
        <p:nvPicPr>
          <p:cNvPr id="7" name="Picture 3" descr="b10"/>
          <p:cNvPicPr>
            <a:picLocks noGrp="1" noChangeAspect="1" noChangeArrowheads="1"/>
          </p:cNvPicPr>
          <p:nvPr>
            <p:ph idx="1"/>
          </p:nvPr>
        </p:nvPicPr>
        <p:blipFill>
          <a:blip r:embed="rId3" cstate="print"/>
          <a:srcRect/>
          <a:stretch>
            <a:fillRect/>
          </a:stretch>
        </p:blipFill>
        <p:spPr>
          <a:xfrm>
            <a:off x="259638" y="1484313"/>
            <a:ext cx="8730144" cy="3334430"/>
          </a:xfrm>
        </p:spPr>
      </p:pic>
      <p:sp>
        <p:nvSpPr>
          <p:cNvPr id="8" name="Oval 4"/>
          <p:cNvSpPr>
            <a:spLocks noChangeArrowheads="1"/>
          </p:cNvSpPr>
          <p:nvPr/>
        </p:nvSpPr>
        <p:spPr bwMode="auto">
          <a:xfrm>
            <a:off x="5642714" y="2571749"/>
            <a:ext cx="3223244" cy="262713"/>
          </a:xfrm>
          <a:prstGeom prst="ellipse">
            <a:avLst/>
          </a:prstGeom>
          <a:noFill/>
          <a:ln w="15875">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5EE43D-FD8B-416E-9648-5D7C57F5401A}" type="slidenum">
              <a:rPr lang="en-US"/>
              <a:pPr/>
              <a:t>26</a:t>
            </a:fld>
            <a:endParaRPr lang="en-US"/>
          </a:p>
        </p:txBody>
      </p:sp>
      <p:sp>
        <p:nvSpPr>
          <p:cNvPr id="943106" name="Rectangle 2"/>
          <p:cNvSpPr>
            <a:spLocks noGrp="1" noChangeArrowheads="1"/>
          </p:cNvSpPr>
          <p:nvPr>
            <p:ph type="title"/>
          </p:nvPr>
        </p:nvSpPr>
        <p:spPr>
          <a:xfrm>
            <a:off x="457200" y="152400"/>
            <a:ext cx="8229600" cy="1143000"/>
          </a:xfrm>
        </p:spPr>
        <p:txBody>
          <a:bodyPr>
            <a:normAutofit fontScale="90000"/>
          </a:bodyPr>
          <a:lstStyle/>
          <a:p>
            <a:r>
              <a:rPr lang="en-US" dirty="0" smtClean="0"/>
              <a:t>Problems with Unexpected Error Rates</a:t>
            </a:r>
            <a:endParaRPr lang="en-US" dirty="0"/>
          </a:p>
        </p:txBody>
      </p:sp>
      <p:pic>
        <p:nvPicPr>
          <p:cNvPr id="1017858" name="Picture 2" descr="fig3"/>
          <p:cNvPicPr>
            <a:picLocks noChangeAspect="1" noChangeArrowheads="1"/>
          </p:cNvPicPr>
          <p:nvPr/>
        </p:nvPicPr>
        <p:blipFill>
          <a:blip r:embed="rId3" cstate="print"/>
          <a:srcRect/>
          <a:stretch>
            <a:fillRect/>
          </a:stretch>
        </p:blipFill>
        <p:spPr bwMode="auto">
          <a:xfrm>
            <a:off x="406400" y="1015996"/>
            <a:ext cx="8195120" cy="49929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5EE43D-FD8B-416E-9648-5D7C57F5401A}" type="slidenum">
              <a:rPr lang="en-US"/>
              <a:pPr/>
              <a:t>27</a:t>
            </a:fld>
            <a:endParaRPr lang="en-US"/>
          </a:p>
        </p:txBody>
      </p:sp>
      <p:sp>
        <p:nvSpPr>
          <p:cNvPr id="943106" name="Rectangle 2"/>
          <p:cNvSpPr>
            <a:spLocks noGrp="1" noChangeArrowheads="1"/>
          </p:cNvSpPr>
          <p:nvPr>
            <p:ph type="title"/>
          </p:nvPr>
        </p:nvSpPr>
        <p:spPr/>
        <p:txBody>
          <a:bodyPr>
            <a:normAutofit fontScale="90000"/>
          </a:bodyPr>
          <a:lstStyle/>
          <a:p>
            <a:r>
              <a:rPr lang="en-US" dirty="0" smtClean="0"/>
              <a:t>These strategies suggest an improvement</a:t>
            </a:r>
            <a:endParaRPr lang="en-US" dirty="0"/>
          </a:p>
        </p:txBody>
      </p:sp>
      <p:sp>
        <p:nvSpPr>
          <p:cNvPr id="5" name="Content Placeholder 4"/>
          <p:cNvSpPr>
            <a:spLocks noGrp="1"/>
          </p:cNvSpPr>
          <p:nvPr>
            <p:ph idx="1"/>
          </p:nvPr>
        </p:nvSpPr>
        <p:spPr/>
        <p:txBody>
          <a:bodyPr/>
          <a:lstStyle/>
          <a:p>
            <a:pPr lvl="1" eaLnBrk="1" hangingPunct="1"/>
            <a:r>
              <a:rPr lang="en-US" dirty="0" smtClean="0"/>
              <a:t>Hypothesized there were additional skills involved in some of the compose by addition problems</a:t>
            </a:r>
          </a:p>
          <a:p>
            <a:pPr lvl="1" eaLnBrk="1" hangingPunct="1"/>
            <a:r>
              <a:rPr lang="en-US" dirty="0" smtClean="0"/>
              <a:t>A new student model (better BIC value) suggests the splitting the skill.</a:t>
            </a:r>
          </a:p>
        </p:txBody>
      </p:sp>
      <p:pic>
        <p:nvPicPr>
          <p:cNvPr id="6" name="Picture 5" descr="pic1.jpg"/>
          <p:cNvPicPr>
            <a:picLocks noChangeAspect="1"/>
          </p:cNvPicPr>
          <p:nvPr/>
        </p:nvPicPr>
        <p:blipFill>
          <a:blip r:embed="rId3" cstate="print"/>
          <a:stretch>
            <a:fillRect/>
          </a:stretch>
        </p:blipFill>
        <p:spPr>
          <a:xfrm>
            <a:off x="1364811" y="3429000"/>
            <a:ext cx="6483789" cy="1450011"/>
          </a:xfrm>
          <a:prstGeom prst="rect">
            <a:avLst/>
          </a:prstGeom>
        </p:spPr>
      </p:pic>
      <p:pic>
        <p:nvPicPr>
          <p:cNvPr id="7" name="Picture 6" descr="pic2.jpg"/>
          <p:cNvPicPr>
            <a:picLocks noChangeAspect="1"/>
          </p:cNvPicPr>
          <p:nvPr/>
        </p:nvPicPr>
        <p:blipFill>
          <a:blip r:embed="rId4" cstate="print"/>
          <a:stretch>
            <a:fillRect/>
          </a:stretch>
        </p:blipFill>
        <p:spPr>
          <a:xfrm>
            <a:off x="1371600" y="4953000"/>
            <a:ext cx="6458858" cy="1552036"/>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55EE43D-FD8B-416E-9648-5D7C57F5401A}" type="slidenum">
              <a:rPr lang="en-US"/>
              <a:pPr/>
              <a:t>28</a:t>
            </a:fld>
            <a:endParaRPr lang="en-US"/>
          </a:p>
        </p:txBody>
      </p:sp>
      <p:sp>
        <p:nvSpPr>
          <p:cNvPr id="943106" name="Rectangle 2"/>
          <p:cNvSpPr>
            <a:spLocks noGrp="1" noChangeArrowheads="1"/>
          </p:cNvSpPr>
          <p:nvPr>
            <p:ph type="title"/>
          </p:nvPr>
        </p:nvSpPr>
        <p:spPr/>
        <p:txBody>
          <a:bodyPr>
            <a:normAutofit fontScale="90000"/>
          </a:bodyPr>
          <a:lstStyle/>
          <a:p>
            <a:r>
              <a:rPr lang="en-US" dirty="0" smtClean="0"/>
              <a:t>Redesign based on Discovered Model</a:t>
            </a:r>
            <a:endParaRPr lang="en-US" dirty="0"/>
          </a:p>
        </p:txBody>
      </p:sp>
      <p:sp>
        <p:nvSpPr>
          <p:cNvPr id="943107" name="Rectangle 3"/>
          <p:cNvSpPr>
            <a:spLocks noGrp="1" noChangeArrowheads="1"/>
          </p:cNvSpPr>
          <p:nvPr>
            <p:ph type="body" idx="1"/>
          </p:nvPr>
        </p:nvSpPr>
        <p:spPr/>
        <p:txBody>
          <a:bodyPr/>
          <a:lstStyle/>
          <a:p>
            <a:pPr lvl="1" eaLnBrk="1" hangingPunct="1">
              <a:buNone/>
            </a:pPr>
            <a:r>
              <a:rPr lang="en-US" dirty="0" smtClean="0"/>
              <a:t>Our discovery suggested changes needed to be made to the tutor</a:t>
            </a:r>
          </a:p>
          <a:p>
            <a:pPr lvl="1" eaLnBrk="1" hangingPunct="1"/>
            <a:r>
              <a:rPr lang="en-US" dirty="0" err="1" smtClean="0"/>
              <a:t>Resequencing</a:t>
            </a:r>
            <a:r>
              <a:rPr lang="en-US" dirty="0" smtClean="0"/>
              <a:t> – put problems requiring fewer skills first</a:t>
            </a:r>
          </a:p>
          <a:p>
            <a:pPr lvl="1" eaLnBrk="1" hangingPunct="1"/>
            <a:r>
              <a:rPr lang="en-US" dirty="0" smtClean="0"/>
              <a:t>Knowledge Tracing – adding new skills</a:t>
            </a:r>
          </a:p>
          <a:p>
            <a:pPr lvl="1" eaLnBrk="1" hangingPunct="1"/>
            <a:r>
              <a:rPr lang="en-US" dirty="0" smtClean="0"/>
              <a:t>Creating new tasks – new problems</a:t>
            </a:r>
          </a:p>
          <a:p>
            <a:pPr lvl="1" eaLnBrk="1" hangingPunct="1"/>
            <a:r>
              <a:rPr lang="en-US" dirty="0" smtClean="0"/>
              <a:t>Changing instructional messages, feedback or hints</a:t>
            </a:r>
          </a:p>
          <a:p>
            <a:pPr lvl="2"/>
            <a:endParaRPr lang="en-US" dirty="0"/>
          </a:p>
          <a:p>
            <a:pPr lvl="1"/>
            <a:endParaRPr lang="en-US" dirty="0"/>
          </a:p>
          <a:p>
            <a:pPr lvl="2"/>
            <a:endParaRPr lang="en-US" dirty="0"/>
          </a:p>
          <a:p>
            <a:pPr lvl="1">
              <a:buFont typeface="Wingdings" pitchFamily="-64" charset="2"/>
              <a:buNone/>
            </a:pPr>
            <a:endParaRPr lang="en-US" dirty="0"/>
          </a:p>
          <a:p>
            <a:pPr lvl="1"/>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p:txBody>
          <a:bodyPr>
            <a:normAutofit fontScale="90000"/>
          </a:bodyPr>
          <a:lstStyle/>
          <a:p>
            <a:r>
              <a:rPr lang="en-US" smtClean="0"/>
              <a:t>Discovering cognitive models from data</a:t>
            </a:r>
          </a:p>
        </p:txBody>
      </p:sp>
      <p:sp>
        <p:nvSpPr>
          <p:cNvPr id="20483" name="Rectangle 3"/>
          <p:cNvSpPr>
            <a:spLocks noGrp="1" noChangeArrowheads="1"/>
          </p:cNvSpPr>
          <p:nvPr>
            <p:ph type="body" idx="4294967295"/>
          </p:nvPr>
        </p:nvSpPr>
        <p:spPr>
          <a:xfrm>
            <a:off x="685800" y="1981200"/>
            <a:ext cx="7772400" cy="2565400"/>
          </a:xfrm>
        </p:spPr>
        <p:txBody>
          <a:bodyPr/>
          <a:lstStyle/>
          <a:p>
            <a:pPr>
              <a:lnSpc>
                <a:spcPct val="110000"/>
              </a:lnSpc>
            </a:pPr>
            <a:r>
              <a:rPr lang="en-US" sz="2400" smtClean="0"/>
              <a:t>Abstract from a computational </a:t>
            </a:r>
            <a:r>
              <a:rPr lang="en-US" sz="2400" i="1" smtClean="0"/>
              <a:t>symbolic </a:t>
            </a:r>
            <a:r>
              <a:rPr lang="en-US" sz="2400" smtClean="0"/>
              <a:t>cognitive model to a </a:t>
            </a:r>
            <a:r>
              <a:rPr lang="en-US" sz="2400" i="1" smtClean="0"/>
              <a:t>statistical</a:t>
            </a:r>
            <a:r>
              <a:rPr lang="en-US" sz="2400" smtClean="0"/>
              <a:t> cognitive model</a:t>
            </a:r>
          </a:p>
          <a:p>
            <a:pPr>
              <a:lnSpc>
                <a:spcPct val="110000"/>
              </a:lnSpc>
            </a:pPr>
            <a:r>
              <a:rPr lang="en-US" sz="2400" smtClean="0"/>
              <a:t>For each task label the knowledge components that are required:</a:t>
            </a:r>
          </a:p>
        </p:txBody>
      </p:sp>
      <p:graphicFrame>
        <p:nvGraphicFramePr>
          <p:cNvPr id="1301508" name="Group 4"/>
          <p:cNvGraphicFramePr>
            <a:graphicFrameLocks noGrp="1"/>
          </p:cNvGraphicFramePr>
          <p:nvPr/>
        </p:nvGraphicFramePr>
        <p:xfrm>
          <a:off x="706438" y="4210050"/>
          <a:ext cx="3255962" cy="2381250"/>
        </p:xfrm>
        <a:graphic>
          <a:graphicData uri="http://schemas.openxmlformats.org/drawingml/2006/table">
            <a:tbl>
              <a:tblPr/>
              <a:tblGrid>
                <a:gridCol w="1352550"/>
                <a:gridCol w="603250"/>
                <a:gridCol w="719137"/>
                <a:gridCol w="581025"/>
              </a:tblGrid>
              <a:tr h="476250">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smtClean="0">
                          <a:ln>
                            <a:noFill/>
                          </a:ln>
                          <a:solidFill>
                            <a:schemeClr val="tx1"/>
                          </a:solidFill>
                          <a:effectLst/>
                          <a:latin typeface="Verdana" pitchFamily="34" charset="0"/>
                          <a:ea typeface="ＭＳ Ｐゴシック" charset="-128"/>
                        </a:rPr>
                        <a:t>Item | Skill </a:t>
                      </a:r>
                      <a:endParaRPr kumimoji="0" lang="en-US" sz="1400" b="1"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smtClean="0">
                          <a:ln>
                            <a:noFill/>
                          </a:ln>
                          <a:solidFill>
                            <a:schemeClr val="tx1"/>
                          </a:solidFill>
                          <a:effectLst/>
                          <a:latin typeface="Verdana" pitchFamily="34" charset="0"/>
                          <a:ea typeface="ＭＳ Ｐゴシック" charset="-128"/>
                        </a:rPr>
                        <a:t>Add </a:t>
                      </a:r>
                      <a:endParaRPr kumimoji="0" lang="en-US" sz="1400" b="1"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smtClean="0">
                          <a:ln>
                            <a:noFill/>
                          </a:ln>
                          <a:solidFill>
                            <a:schemeClr val="tx1"/>
                          </a:solidFill>
                          <a:effectLst/>
                          <a:latin typeface="Verdana" pitchFamily="34" charset="0"/>
                          <a:ea typeface="ＭＳ Ｐゴシック" charset="-128"/>
                        </a:rPr>
                        <a:t>Sub </a:t>
                      </a:r>
                      <a:endParaRPr kumimoji="0" lang="en-US" sz="1400" b="1"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smtClean="0">
                          <a:ln>
                            <a:noFill/>
                          </a:ln>
                          <a:solidFill>
                            <a:schemeClr val="tx1"/>
                          </a:solidFill>
                          <a:effectLst/>
                          <a:latin typeface="Verdana" pitchFamily="34" charset="0"/>
                          <a:ea typeface="ＭＳ Ｐゴシック" charset="-128"/>
                        </a:rPr>
                        <a:t>Mul </a:t>
                      </a:r>
                      <a:endParaRPr kumimoji="0" lang="en-US" sz="1400" b="1"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smtClean="0">
                          <a:ln>
                            <a:noFill/>
                          </a:ln>
                          <a:solidFill>
                            <a:schemeClr val="tx1"/>
                          </a:solidFill>
                          <a:effectLst/>
                          <a:latin typeface="Verdana" pitchFamily="34" charset="0"/>
                          <a:ea typeface="ＭＳ Ｐゴシック" charset="-128"/>
                        </a:rPr>
                        <a:t>2*8 </a:t>
                      </a:r>
                      <a:endParaRPr kumimoji="0" lang="en-US" sz="1400" b="1"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tx1"/>
                          </a:solidFill>
                          <a:effectLst/>
                          <a:latin typeface="Verdana" pitchFamily="34" charset="0"/>
                          <a:ea typeface="ＭＳ Ｐゴシック" charset="-128"/>
                        </a:rPr>
                        <a:t>0 </a:t>
                      </a: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tx1"/>
                          </a:solidFill>
                          <a:effectLst/>
                          <a:latin typeface="Verdana" pitchFamily="34" charset="0"/>
                          <a:ea typeface="ＭＳ Ｐゴシック" charset="-128"/>
                        </a:rPr>
                        <a:t>0 </a:t>
                      </a: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tx1"/>
                          </a:solidFill>
                          <a:effectLst/>
                          <a:latin typeface="Verdana" pitchFamily="34" charset="0"/>
                          <a:ea typeface="ＭＳ Ｐゴシック" charset="-128"/>
                        </a:rPr>
                        <a:t>1 </a:t>
                      </a: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smtClean="0">
                          <a:ln>
                            <a:noFill/>
                          </a:ln>
                          <a:solidFill>
                            <a:schemeClr val="tx1"/>
                          </a:solidFill>
                          <a:effectLst/>
                          <a:latin typeface="Verdana" pitchFamily="34" charset="0"/>
                          <a:ea typeface="ＭＳ Ｐゴシック" charset="-128"/>
                        </a:rPr>
                        <a:t>2*8 – 3</a:t>
                      </a:r>
                      <a:endParaRPr kumimoji="0" lang="en-US" sz="1400" b="1"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tx1"/>
                          </a:solidFill>
                          <a:effectLst/>
                          <a:latin typeface="Verdana" pitchFamily="34" charset="0"/>
                          <a:ea typeface="ＭＳ Ｐゴシック" charset="-128"/>
                        </a:rPr>
                        <a:t>0 </a:t>
                      </a: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tx1"/>
                          </a:solidFill>
                          <a:effectLst/>
                          <a:latin typeface="Verdana" pitchFamily="34" charset="0"/>
                          <a:ea typeface="ＭＳ Ｐゴシック" charset="-128"/>
                        </a:rPr>
                        <a:t>1 </a:t>
                      </a: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tx1"/>
                          </a:solidFill>
                          <a:effectLst/>
                          <a:latin typeface="Verdana" pitchFamily="34" charset="0"/>
                          <a:ea typeface="ＭＳ Ｐゴシック" charset="-128"/>
                        </a:rPr>
                        <a:t>1 </a:t>
                      </a: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476250">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smtClean="0">
                          <a:ln>
                            <a:noFill/>
                          </a:ln>
                          <a:solidFill>
                            <a:schemeClr val="tx1"/>
                          </a:solidFill>
                          <a:effectLst/>
                          <a:latin typeface="Verdana" pitchFamily="34" charset="0"/>
                          <a:ea typeface="ＭＳ Ｐゴシック" charset="-128"/>
                        </a:rPr>
                        <a:t>2*8 - 30</a:t>
                      </a:r>
                      <a:endParaRPr kumimoji="0" lang="en-US" sz="1400" b="1"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tx1"/>
                          </a:solidFill>
                          <a:effectLst/>
                          <a:latin typeface="Verdana" pitchFamily="34" charset="0"/>
                          <a:ea typeface="ＭＳ Ｐゴシック" charset="-128"/>
                        </a:rPr>
                        <a:t>0 </a:t>
                      </a: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tx1"/>
                          </a:solidFill>
                          <a:effectLst/>
                          <a:latin typeface="Verdana" pitchFamily="34" charset="0"/>
                          <a:ea typeface="ＭＳ Ｐゴシック" charset="-128"/>
                        </a:rPr>
                        <a:t>1 </a:t>
                      </a: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tx1"/>
                          </a:solidFill>
                          <a:effectLst/>
                          <a:latin typeface="Verdana" pitchFamily="34" charset="0"/>
                          <a:ea typeface="ＭＳ Ｐゴシック" charset="-128"/>
                        </a:rPr>
                        <a:t>1 </a:t>
                      </a: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476250">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smtClean="0">
                          <a:ln>
                            <a:noFill/>
                          </a:ln>
                          <a:solidFill>
                            <a:schemeClr val="tx1"/>
                          </a:solidFill>
                          <a:effectLst/>
                          <a:latin typeface="Verdana" pitchFamily="34" charset="0"/>
                          <a:ea typeface="ＭＳ Ｐゴシック" charset="-128"/>
                        </a:rPr>
                        <a:t>3+2*8</a:t>
                      </a:r>
                      <a:endParaRPr kumimoji="0" lang="en-US" sz="1400" b="1"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tx1"/>
                          </a:solidFill>
                          <a:effectLst/>
                          <a:latin typeface="Verdana" pitchFamily="34" charset="0"/>
                          <a:ea typeface="ＭＳ Ｐゴシック" charset="-128"/>
                        </a:rPr>
                        <a:t>1 </a:t>
                      </a: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tx1"/>
                          </a:solidFill>
                          <a:effectLst/>
                          <a:latin typeface="Verdana" pitchFamily="34" charset="0"/>
                          <a:ea typeface="ＭＳ Ｐゴシック" charset="-128"/>
                        </a:rPr>
                        <a:t>0</a:t>
                      </a: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tx1"/>
                          </a:solidFill>
                          <a:effectLst/>
                          <a:latin typeface="Verdana" pitchFamily="34" charset="0"/>
                          <a:ea typeface="ＭＳ Ｐゴシック" charset="-128"/>
                        </a:rPr>
                        <a:t>1 </a:t>
                      </a: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
        <p:nvSpPr>
          <p:cNvPr id="20508" name="TextBox 14"/>
          <p:cNvSpPr txBox="1">
            <a:spLocks noChangeArrowheads="1"/>
          </p:cNvSpPr>
          <p:nvPr/>
        </p:nvSpPr>
        <p:spPr bwMode="auto">
          <a:xfrm>
            <a:off x="1150938" y="3752850"/>
            <a:ext cx="2540000" cy="369888"/>
          </a:xfrm>
          <a:prstGeom prst="rect">
            <a:avLst/>
          </a:prstGeom>
          <a:noFill/>
          <a:ln w="9525">
            <a:noFill/>
            <a:miter lim="800000"/>
            <a:headEnd/>
            <a:tailEnd/>
          </a:ln>
        </p:spPr>
        <p:txBody>
          <a:bodyPr>
            <a:spAutoFit/>
          </a:bodyPr>
          <a:lstStyle/>
          <a:p>
            <a:r>
              <a:rPr lang="en-US" sz="1800">
                <a:latin typeface="Verdana" pitchFamily="34" charset="0"/>
              </a:rPr>
              <a:t>Original “Q matrix”</a:t>
            </a:r>
          </a:p>
        </p:txBody>
      </p:sp>
      <p:sp>
        <p:nvSpPr>
          <p:cNvPr id="20509" name="TextBox 15"/>
          <p:cNvSpPr txBox="1">
            <a:spLocks noChangeArrowheads="1"/>
          </p:cNvSpPr>
          <p:nvPr/>
        </p:nvSpPr>
        <p:spPr bwMode="auto">
          <a:xfrm>
            <a:off x="4656138" y="3752850"/>
            <a:ext cx="3975100" cy="369888"/>
          </a:xfrm>
          <a:prstGeom prst="rect">
            <a:avLst/>
          </a:prstGeom>
          <a:noFill/>
          <a:ln w="9525">
            <a:noFill/>
            <a:miter lim="800000"/>
            <a:headEnd/>
            <a:tailEnd/>
          </a:ln>
        </p:spPr>
        <p:txBody>
          <a:bodyPr>
            <a:spAutoFit/>
          </a:bodyPr>
          <a:lstStyle/>
          <a:p>
            <a:r>
              <a:rPr lang="en-US" sz="1800">
                <a:latin typeface="Verdana" pitchFamily="34" charset="0"/>
              </a:rPr>
              <a:t>Other possible “learning factors”</a:t>
            </a:r>
          </a:p>
        </p:txBody>
      </p:sp>
      <p:graphicFrame>
        <p:nvGraphicFramePr>
          <p:cNvPr id="1301534" name="Group 30"/>
          <p:cNvGraphicFramePr>
            <a:graphicFrameLocks noGrp="1"/>
          </p:cNvGraphicFramePr>
          <p:nvPr/>
        </p:nvGraphicFramePr>
        <p:xfrm>
          <a:off x="4554538" y="4205288"/>
          <a:ext cx="3803650" cy="2381250"/>
        </p:xfrm>
        <a:graphic>
          <a:graphicData uri="http://schemas.openxmlformats.org/drawingml/2006/table">
            <a:tbl>
              <a:tblPr/>
              <a:tblGrid>
                <a:gridCol w="1352550"/>
                <a:gridCol w="1131887"/>
                <a:gridCol w="815975"/>
                <a:gridCol w="503238"/>
              </a:tblGrid>
              <a:tr h="476250">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smtClean="0">
                          <a:ln>
                            <a:noFill/>
                          </a:ln>
                          <a:solidFill>
                            <a:schemeClr val="tx1"/>
                          </a:solidFill>
                          <a:effectLst/>
                          <a:latin typeface="Verdana" pitchFamily="34" charset="0"/>
                          <a:ea typeface="ＭＳ Ｐゴシック" charset="-128"/>
                        </a:rPr>
                        <a:t>Item | Skill </a:t>
                      </a:r>
                      <a:endParaRPr kumimoji="0" lang="en-US" sz="1400" b="1"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smtClean="0">
                          <a:ln>
                            <a:noFill/>
                          </a:ln>
                          <a:solidFill>
                            <a:schemeClr val="tx1"/>
                          </a:solidFill>
                          <a:effectLst/>
                          <a:latin typeface="Verdana" pitchFamily="34" charset="0"/>
                          <a:ea typeface="ＭＳ Ｐゴシック" charset="-128"/>
                        </a:rPr>
                        <a:t>Deal with negative</a:t>
                      </a:r>
                    </a:p>
                  </a:txBody>
                  <a:tcPr marL="68580" marR="68580" marT="0" marB="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smtClean="0">
                          <a:ln>
                            <a:noFill/>
                          </a:ln>
                          <a:solidFill>
                            <a:schemeClr val="tx1"/>
                          </a:solidFill>
                          <a:effectLst/>
                          <a:latin typeface="Verdana" pitchFamily="34" charset="0"/>
                          <a:ea typeface="ＭＳ Ｐゴシック" charset="-128"/>
                        </a:rPr>
                        <a:t>Order of Ops </a:t>
                      </a:r>
                      <a:endParaRPr kumimoji="0" lang="en-US" sz="1400" b="1"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smtClean="0">
                          <a:ln>
                            <a:noFill/>
                          </a:ln>
                          <a:solidFill>
                            <a:schemeClr val="tx1"/>
                          </a:solidFill>
                          <a:effectLst/>
                          <a:latin typeface="Verdana" pitchFamily="34" charset="0"/>
                          <a:ea typeface="ＭＳ Ｐゴシック" charset="-128"/>
                        </a:rPr>
                        <a:t>…</a:t>
                      </a:r>
                      <a:endParaRPr kumimoji="0" lang="en-US" sz="1400" b="1"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smtClean="0">
                          <a:ln>
                            <a:noFill/>
                          </a:ln>
                          <a:solidFill>
                            <a:schemeClr val="tx1"/>
                          </a:solidFill>
                          <a:effectLst/>
                          <a:latin typeface="Verdana" pitchFamily="34" charset="0"/>
                          <a:ea typeface="ＭＳ Ｐゴシック" charset="-128"/>
                        </a:rPr>
                        <a:t>2*8 </a:t>
                      </a:r>
                      <a:endParaRPr kumimoji="0" lang="en-US" sz="1400" b="1"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tx1"/>
                          </a:solidFill>
                          <a:effectLst/>
                          <a:latin typeface="Verdana" pitchFamily="34" charset="0"/>
                          <a:ea typeface="ＭＳ Ｐゴシック" charset="-128"/>
                        </a:rPr>
                        <a:t>0 </a:t>
                      </a: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tx1"/>
                          </a:solidFill>
                          <a:effectLst/>
                          <a:latin typeface="Verdana" pitchFamily="34" charset="0"/>
                          <a:ea typeface="ＭＳ Ｐゴシック" charset="-128"/>
                        </a:rPr>
                        <a:t>0 </a:t>
                      </a: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w="12700" cap="flat" cmpd="sng" algn="ctr">
                      <a:solidFill>
                        <a:schemeClr val="accent1"/>
                      </a:solidFill>
                      <a:prstDash val="solid"/>
                      <a:round/>
                      <a:headEnd type="none" w="med" len="med"/>
                      <a:tailEnd type="none" w="med" len="med"/>
                    </a:lnT>
                    <a:lnB>
                      <a:noFill/>
                    </a:lnB>
                    <a:lnTlToBr>
                      <a:noFill/>
                    </a:lnTlToBr>
                    <a:lnBlToTr>
                      <a:noFill/>
                    </a:lnBlToTr>
                    <a:noFill/>
                  </a:tcPr>
                </a:tc>
              </a:tr>
              <a:tr h="476250">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smtClean="0">
                          <a:ln>
                            <a:noFill/>
                          </a:ln>
                          <a:solidFill>
                            <a:schemeClr val="tx1"/>
                          </a:solidFill>
                          <a:effectLst/>
                          <a:latin typeface="Verdana" pitchFamily="34" charset="0"/>
                          <a:ea typeface="ＭＳ Ｐゴシック" charset="-128"/>
                        </a:rPr>
                        <a:t>2*8 – 3</a:t>
                      </a:r>
                      <a:endParaRPr kumimoji="0" lang="en-US" sz="1400" b="1"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tx1"/>
                          </a:solidFill>
                          <a:effectLst/>
                          <a:latin typeface="Verdana" pitchFamily="34" charset="0"/>
                          <a:ea typeface="ＭＳ Ｐゴシック" charset="-128"/>
                        </a:rPr>
                        <a:t>0 </a:t>
                      </a: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tx1"/>
                          </a:solidFill>
                          <a:effectLst/>
                          <a:latin typeface="Verdana" pitchFamily="34" charset="0"/>
                          <a:ea typeface="ＭＳ Ｐゴシック" charset="-128"/>
                        </a:rPr>
                        <a:t>0 </a:t>
                      </a: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476250">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smtClean="0">
                          <a:ln>
                            <a:noFill/>
                          </a:ln>
                          <a:solidFill>
                            <a:schemeClr val="tx1"/>
                          </a:solidFill>
                          <a:effectLst/>
                          <a:latin typeface="Verdana" pitchFamily="34" charset="0"/>
                          <a:ea typeface="ＭＳ Ｐゴシック" charset="-128"/>
                        </a:rPr>
                        <a:t>2*8 - 30</a:t>
                      </a:r>
                      <a:endParaRPr kumimoji="0" lang="en-US" sz="1400" b="1"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tx1"/>
                          </a:solidFill>
                          <a:effectLst/>
                          <a:latin typeface="Verdana" pitchFamily="34" charset="0"/>
                          <a:ea typeface="ＭＳ Ｐゴシック" charset="-128"/>
                        </a:rPr>
                        <a:t>1</a:t>
                      </a: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tx1"/>
                          </a:solidFill>
                          <a:effectLst/>
                          <a:latin typeface="Verdana" pitchFamily="34" charset="0"/>
                          <a:ea typeface="ＭＳ Ｐゴシック" charset="-128"/>
                        </a:rPr>
                        <a:t>0 </a:t>
                      </a: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476250">
                <a:tc>
                  <a:txBody>
                    <a:bodyPr/>
                    <a:lstStyle/>
                    <a:p>
                      <a:pPr marL="0" marR="0" lvl="0" indent="0" algn="l" defTabSz="914400" rtl="0" eaLnBrk="0" fontAlgn="base" latinLnBrk="0" hangingPunct="0">
                        <a:lnSpc>
                          <a:spcPct val="100000"/>
                        </a:lnSpc>
                        <a:spcBef>
                          <a:spcPct val="0"/>
                        </a:spcBef>
                        <a:spcAft>
                          <a:spcPct val="0"/>
                        </a:spcAft>
                        <a:buClrTx/>
                        <a:buSzPct val="100000"/>
                        <a:buFontTx/>
                        <a:buNone/>
                        <a:tabLst/>
                      </a:pPr>
                      <a:r>
                        <a:rPr kumimoji="0" lang="en-US" sz="1400" b="1" i="0" u="none" strike="noStrike" cap="none" normalizeH="0" baseline="0" smtClean="0">
                          <a:ln>
                            <a:noFill/>
                          </a:ln>
                          <a:solidFill>
                            <a:schemeClr val="tx1"/>
                          </a:solidFill>
                          <a:effectLst/>
                          <a:latin typeface="Verdana" pitchFamily="34" charset="0"/>
                          <a:ea typeface="ＭＳ Ｐゴシック" charset="-128"/>
                        </a:rPr>
                        <a:t>3+2*8</a:t>
                      </a:r>
                      <a:endParaRPr kumimoji="0" lang="en-US" sz="1400" b="1"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tx1"/>
                          </a:solidFill>
                          <a:effectLst/>
                          <a:latin typeface="Verdana" pitchFamily="34" charset="0"/>
                          <a:ea typeface="ＭＳ Ｐゴシック" charset="-128"/>
                        </a:rPr>
                        <a:t>0 </a:t>
                      </a: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r>
                        <a:rPr kumimoji="0" lang="en-US" sz="1400" b="0" i="0" u="none" strike="noStrike" cap="none" normalizeH="0" baseline="0" smtClean="0">
                          <a:ln>
                            <a:noFill/>
                          </a:ln>
                          <a:solidFill>
                            <a:schemeClr val="tx1"/>
                          </a:solidFill>
                          <a:effectLst/>
                          <a:latin typeface="Verdana" pitchFamily="34" charset="0"/>
                          <a:ea typeface="ＭＳ Ｐゴシック" charset="-128"/>
                        </a:rPr>
                        <a:t>1</a:t>
                      </a: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Pct val="100000"/>
                        <a:buFontTx/>
                        <a:buNone/>
                        <a:tabLst/>
                      </a:pPr>
                      <a:endParaRPr kumimoji="0" lang="en-US" sz="1400" b="0" i="0" u="none" strike="noStrike" cap="none" normalizeH="0" baseline="0" smtClean="0">
                        <a:ln>
                          <a:noFill/>
                        </a:ln>
                        <a:solidFill>
                          <a:schemeClr val="tx1"/>
                        </a:solidFill>
                        <a:effectLst/>
                        <a:latin typeface="Times New Roman" pitchFamily="18" charset="0"/>
                        <a:ea typeface="ＭＳ Ｐゴシック" charset="-128"/>
                        <a:cs typeface="Times New Roman" pitchFamily="18" charset="0"/>
                      </a:endParaRPr>
                    </a:p>
                  </a:txBody>
                  <a:tcPr marL="68580" marR="68580" marT="0" marB="0" horzOverflow="overflow">
                    <a:lnL>
                      <a:noFill/>
                    </a:lnL>
                    <a:lnR>
                      <a:noFill/>
                    </a:lnR>
                    <a:lnT>
                      <a:noFill/>
                    </a:lnT>
                    <a:lnB w="12700" cap="flat" cmpd="sng" algn="ctr">
                      <a:solidFill>
                        <a:schemeClr val="accent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4294967295"/>
          </p:nvPr>
        </p:nvSpPr>
        <p:spPr>
          <a:xfrm>
            <a:off x="457200" y="1066800"/>
            <a:ext cx="8229600" cy="5410200"/>
          </a:xfrm>
        </p:spPr>
        <p:txBody>
          <a:bodyPr/>
          <a:lstStyle/>
          <a:p>
            <a:pPr eaLnBrk="1" hangingPunct="1">
              <a:lnSpc>
                <a:spcPct val="80000"/>
              </a:lnSpc>
            </a:pPr>
            <a:r>
              <a:rPr lang="en-US" sz="2400" smtClean="0"/>
              <a:t>Central Repository</a:t>
            </a:r>
          </a:p>
          <a:p>
            <a:pPr lvl="1" eaLnBrk="1" hangingPunct="1">
              <a:lnSpc>
                <a:spcPct val="80000"/>
              </a:lnSpc>
            </a:pPr>
            <a:r>
              <a:rPr lang="en-US" sz="2000" smtClean="0"/>
              <a:t>Secure place to store &amp; access research data</a:t>
            </a:r>
          </a:p>
          <a:p>
            <a:pPr lvl="1" eaLnBrk="1" hangingPunct="1">
              <a:lnSpc>
                <a:spcPct val="80000"/>
              </a:lnSpc>
            </a:pPr>
            <a:r>
              <a:rPr lang="en-US" sz="2000" smtClean="0"/>
              <a:t>Supports various kinds of research</a:t>
            </a:r>
          </a:p>
          <a:p>
            <a:pPr lvl="2" eaLnBrk="1" hangingPunct="1">
              <a:lnSpc>
                <a:spcPct val="80000"/>
              </a:lnSpc>
            </a:pPr>
            <a:r>
              <a:rPr lang="en-US" sz="1800" smtClean="0"/>
              <a:t>Primary analysis of study data</a:t>
            </a:r>
          </a:p>
          <a:p>
            <a:pPr lvl="2" eaLnBrk="1" hangingPunct="1">
              <a:lnSpc>
                <a:spcPct val="80000"/>
              </a:lnSpc>
            </a:pPr>
            <a:r>
              <a:rPr lang="en-US" sz="1800" smtClean="0"/>
              <a:t>Exploratory analysis of course data</a:t>
            </a:r>
          </a:p>
          <a:p>
            <a:pPr lvl="2" eaLnBrk="1" hangingPunct="1">
              <a:lnSpc>
                <a:spcPct val="80000"/>
              </a:lnSpc>
            </a:pPr>
            <a:r>
              <a:rPr lang="en-US" sz="1800" smtClean="0"/>
              <a:t>Secondary analysis of any data set</a:t>
            </a:r>
          </a:p>
          <a:p>
            <a:pPr eaLnBrk="1" hangingPunct="1">
              <a:lnSpc>
                <a:spcPct val="80000"/>
              </a:lnSpc>
            </a:pPr>
            <a:endParaRPr lang="en-US" sz="2400" smtClean="0"/>
          </a:p>
          <a:p>
            <a:pPr eaLnBrk="1" hangingPunct="1">
              <a:lnSpc>
                <a:spcPct val="80000"/>
              </a:lnSpc>
            </a:pPr>
            <a:r>
              <a:rPr lang="en-US" sz="2400" smtClean="0"/>
              <a:t>Analysis &amp; Reporting Tools</a:t>
            </a:r>
          </a:p>
          <a:p>
            <a:pPr lvl="1" eaLnBrk="1" hangingPunct="1">
              <a:lnSpc>
                <a:spcPct val="80000"/>
              </a:lnSpc>
            </a:pPr>
            <a:r>
              <a:rPr lang="en-US" sz="2000" smtClean="0"/>
              <a:t>Focus on student-tutor interaction data</a:t>
            </a:r>
          </a:p>
          <a:p>
            <a:pPr lvl="1" eaLnBrk="1" hangingPunct="1">
              <a:lnSpc>
                <a:spcPct val="80000"/>
              </a:lnSpc>
            </a:pPr>
            <a:r>
              <a:rPr lang="en-US" sz="2000" smtClean="0"/>
              <a:t>Data Export</a:t>
            </a:r>
          </a:p>
          <a:p>
            <a:pPr lvl="2" eaLnBrk="1" hangingPunct="1">
              <a:lnSpc>
                <a:spcPct val="80000"/>
              </a:lnSpc>
            </a:pPr>
            <a:r>
              <a:rPr lang="en-US" sz="1800" smtClean="0"/>
              <a:t>Tab delimited tables you can open with your favorite spreadsheet program or statistical package </a:t>
            </a:r>
          </a:p>
          <a:p>
            <a:pPr lvl="2" eaLnBrk="1" hangingPunct="1">
              <a:lnSpc>
                <a:spcPct val="80000"/>
              </a:lnSpc>
            </a:pPr>
            <a:r>
              <a:rPr lang="en-US" sz="1800" smtClean="0"/>
              <a:t>Web services for direct access</a:t>
            </a:r>
          </a:p>
          <a:p>
            <a:pPr eaLnBrk="1" hangingPunct="1"/>
            <a:endParaRPr lang="en-US" smtClean="0"/>
          </a:p>
        </p:txBody>
      </p:sp>
      <p:sp>
        <p:nvSpPr>
          <p:cNvPr id="6" name="Rectangle 2"/>
          <p:cNvSpPr txBox="1">
            <a:spLocks noChangeArrowheads="1"/>
          </p:cNvSpPr>
          <p:nvPr/>
        </p:nvSpPr>
        <p:spPr bwMode="auto">
          <a:xfrm>
            <a:off x="457200" y="152400"/>
            <a:ext cx="8229600" cy="685800"/>
          </a:xfrm>
          <a:prstGeom prst="rect">
            <a:avLst/>
          </a:prstGeom>
          <a:noFill/>
          <a:ln w="9525">
            <a:noFill/>
            <a:miter lim="800000"/>
            <a:headEnd/>
            <a:tailEnd/>
          </a:ln>
          <a:effectLst/>
        </p:spPr>
        <p:txBody>
          <a:bodyPr anchor="ctr"/>
          <a:lstStyle/>
          <a:p>
            <a:pPr>
              <a:defRPr/>
            </a:pPr>
            <a:r>
              <a:rPr lang="en-US" sz="4000" dirty="0">
                <a:solidFill>
                  <a:schemeClr val="tx2"/>
                </a:solidFill>
                <a:latin typeface="+mj-lt"/>
                <a:cs typeface="ＭＳ Ｐゴシック" charset="-128"/>
              </a:rPr>
              <a:t>DataShop</a:t>
            </a:r>
          </a:p>
        </p:txBody>
      </p:sp>
      <p:sp>
        <p:nvSpPr>
          <p:cNvPr id="13316"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54B9210-7E3E-400C-B884-A7E695432715}" type="slidenum">
              <a:rPr lang="en-US" sz="1400"/>
              <a:pPr algn="r"/>
              <a:t>3</a:t>
            </a:fld>
            <a:endParaRPr lang="en-US" sz="140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normAutofit fontScale="90000"/>
          </a:bodyPr>
          <a:lstStyle/>
          <a:p>
            <a:r>
              <a:rPr lang="en-US" smtClean="0"/>
              <a:t>Can a data-driven process be automated &amp; brought to scale?</a:t>
            </a:r>
          </a:p>
        </p:txBody>
      </p:sp>
      <p:sp>
        <p:nvSpPr>
          <p:cNvPr id="23555" name="Rectangle 3"/>
          <p:cNvSpPr>
            <a:spLocks noGrp="1" noChangeArrowheads="1"/>
          </p:cNvSpPr>
          <p:nvPr>
            <p:ph type="body" idx="4294967295"/>
          </p:nvPr>
        </p:nvSpPr>
        <p:spPr>
          <a:xfrm>
            <a:off x="685800" y="2489200"/>
            <a:ext cx="7772400" cy="3606800"/>
          </a:xfrm>
        </p:spPr>
        <p:txBody>
          <a:bodyPr>
            <a:normAutofit fontScale="92500" lnSpcReduction="10000"/>
          </a:bodyPr>
          <a:lstStyle/>
          <a:p>
            <a:pPr>
              <a:lnSpc>
                <a:spcPct val="90000"/>
              </a:lnSpc>
              <a:buFontTx/>
              <a:buNone/>
            </a:pPr>
            <a:r>
              <a:rPr lang="en-US" dirty="0" smtClean="0"/>
              <a:t>Yes!</a:t>
            </a:r>
          </a:p>
          <a:p>
            <a:pPr>
              <a:lnSpc>
                <a:spcPct val="90000"/>
              </a:lnSpc>
              <a:buFontTx/>
              <a:buNone/>
            </a:pPr>
            <a:endParaRPr lang="en-US" dirty="0" smtClean="0"/>
          </a:p>
          <a:p>
            <a:pPr>
              <a:lnSpc>
                <a:spcPct val="90000"/>
              </a:lnSpc>
            </a:pPr>
            <a:r>
              <a:rPr lang="en-US" dirty="0" smtClean="0"/>
              <a:t>Combine Cognitive Science, Psychometrics, Machine Learning …</a:t>
            </a:r>
          </a:p>
          <a:p>
            <a:pPr>
              <a:lnSpc>
                <a:spcPct val="90000"/>
              </a:lnSpc>
              <a:buFontTx/>
              <a:buNone/>
            </a:pPr>
            <a:endParaRPr lang="en-US" dirty="0" smtClean="0"/>
          </a:p>
          <a:p>
            <a:pPr>
              <a:lnSpc>
                <a:spcPct val="90000"/>
              </a:lnSpc>
            </a:pPr>
            <a:r>
              <a:rPr lang="en-US" dirty="0" smtClean="0"/>
              <a:t>Collect a rich body of data</a:t>
            </a:r>
          </a:p>
          <a:p>
            <a:pPr>
              <a:lnSpc>
                <a:spcPct val="90000"/>
              </a:lnSpc>
            </a:pPr>
            <a:r>
              <a:rPr lang="en-US" dirty="0" smtClean="0"/>
              <a:t>Develop new model discovery algorithms, visualizations, &amp; on-line collaboration support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rrowheads="1"/>
          </p:cNvPicPr>
          <p:nvPr/>
        </p:nvPicPr>
        <p:blipFill>
          <a:blip r:embed="rId3" cstate="print"/>
          <a:srcRect/>
          <a:stretch>
            <a:fillRect/>
          </a:stretch>
        </p:blipFill>
        <p:spPr bwMode="auto">
          <a:xfrm>
            <a:off x="762000" y="4038600"/>
            <a:ext cx="7769225" cy="2071687"/>
          </a:xfrm>
          <a:prstGeom prst="rect">
            <a:avLst/>
          </a:prstGeom>
          <a:noFill/>
          <a:ln w="12700">
            <a:noFill/>
            <a:miter lim="800000"/>
            <a:headEnd/>
            <a:tailEnd/>
          </a:ln>
        </p:spPr>
      </p:pic>
      <p:sp>
        <p:nvSpPr>
          <p:cNvPr id="24579" name="Rectangle 5"/>
          <p:cNvSpPr>
            <a:spLocks noGrp="1" noChangeArrowheads="1"/>
          </p:cNvSpPr>
          <p:nvPr>
            <p:ph type="title" idx="4294967295"/>
          </p:nvPr>
        </p:nvSpPr>
        <p:spPr/>
        <p:txBody>
          <a:bodyPr>
            <a:normAutofit fontScale="90000"/>
          </a:bodyPr>
          <a:lstStyle/>
          <a:p>
            <a:r>
              <a:rPr lang="en-US" smtClean="0"/>
              <a:t>Discovery of new cognitive models: Strategy &amp; Results</a:t>
            </a:r>
          </a:p>
        </p:txBody>
      </p:sp>
      <p:sp>
        <p:nvSpPr>
          <p:cNvPr id="24580" name="Rectangle 6"/>
          <p:cNvSpPr>
            <a:spLocks noGrp="1" noChangeArrowheads="1"/>
          </p:cNvSpPr>
          <p:nvPr>
            <p:ph type="body" idx="4294967295"/>
          </p:nvPr>
        </p:nvSpPr>
        <p:spPr>
          <a:xfrm>
            <a:off x="685800" y="1981200"/>
            <a:ext cx="7772400" cy="2006600"/>
          </a:xfrm>
        </p:spPr>
        <p:txBody>
          <a:bodyPr>
            <a:normAutofit fontScale="77500" lnSpcReduction="20000"/>
          </a:bodyPr>
          <a:lstStyle/>
          <a:p>
            <a:pPr>
              <a:lnSpc>
                <a:spcPct val="90000"/>
              </a:lnSpc>
            </a:pPr>
            <a:r>
              <a:rPr lang="en-US" sz="2400" dirty="0" smtClean="0"/>
              <a:t>“Mixed initiative” human &amp; machine discovery</a:t>
            </a:r>
          </a:p>
          <a:p>
            <a:pPr lvl="1">
              <a:lnSpc>
                <a:spcPct val="90000"/>
              </a:lnSpc>
            </a:pPr>
            <a:r>
              <a:rPr lang="en-US" sz="2000" dirty="0" smtClean="0"/>
              <a:t>Visualizations to aid human discovery</a:t>
            </a:r>
          </a:p>
          <a:p>
            <a:pPr lvl="1">
              <a:lnSpc>
                <a:spcPct val="90000"/>
              </a:lnSpc>
            </a:pPr>
            <a:r>
              <a:rPr lang="en-US" sz="2000" dirty="0" smtClean="0"/>
              <a:t>AI search for statistically better models</a:t>
            </a:r>
          </a:p>
          <a:p>
            <a:pPr lvl="1">
              <a:lnSpc>
                <a:spcPct val="90000"/>
              </a:lnSpc>
            </a:pPr>
            <a:endParaRPr lang="en-US" sz="2000" dirty="0" smtClean="0"/>
          </a:p>
          <a:p>
            <a:pPr lvl="2">
              <a:lnSpc>
                <a:spcPct val="90000"/>
              </a:lnSpc>
            </a:pPr>
            <a:endParaRPr lang="en-US" sz="1600" dirty="0" smtClean="0"/>
          </a:p>
          <a:p>
            <a:pPr lvl="2">
              <a:lnSpc>
                <a:spcPct val="90000"/>
              </a:lnSpc>
            </a:pPr>
            <a:endParaRPr lang="en-US" sz="1600" dirty="0" smtClean="0"/>
          </a:p>
          <a:p>
            <a:pPr>
              <a:lnSpc>
                <a:spcPct val="90000"/>
              </a:lnSpc>
            </a:pPr>
            <a:r>
              <a:rPr lang="en-US" dirty="0" smtClean="0"/>
              <a:t>Better models discovered in Geometry, Statistics, English, Physics</a:t>
            </a:r>
          </a:p>
        </p:txBody>
      </p:sp>
      <p:sp>
        <p:nvSpPr>
          <p:cNvPr id="24581" name="Text Box 6"/>
          <p:cNvSpPr txBox="1">
            <a:spLocks noChangeArrowheads="1"/>
          </p:cNvSpPr>
          <p:nvPr/>
        </p:nvSpPr>
        <p:spPr bwMode="auto">
          <a:xfrm>
            <a:off x="3098800" y="2667000"/>
            <a:ext cx="6045200" cy="584200"/>
          </a:xfrm>
          <a:prstGeom prst="rect">
            <a:avLst/>
          </a:prstGeom>
          <a:solidFill>
            <a:srgbClr val="FFFF00"/>
          </a:solidFill>
          <a:ln w="12700">
            <a:noFill/>
            <a:miter lim="800000"/>
            <a:headEnd/>
            <a:tailEnd/>
          </a:ln>
        </p:spPr>
        <p:txBody>
          <a:bodyPr>
            <a:spAutoFit/>
          </a:bodyPr>
          <a:lstStyle/>
          <a:p>
            <a:pPr eaLnBrk="1" hangingPunct="1"/>
            <a:r>
              <a:rPr lang="en-US" sz="1600" dirty="0">
                <a:solidFill>
                  <a:schemeClr val="bg1"/>
                </a:solidFill>
                <a:latin typeface="Times" charset="0"/>
              </a:rPr>
              <a:t>Stamper, J., Koedinger, K.R. (2011) Human-machine Student Model Discovery and Improvement Using DataShop.</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685800" y="523875"/>
            <a:ext cx="7772400" cy="1139825"/>
          </a:xfrm>
        </p:spPr>
        <p:txBody>
          <a:bodyPr lIns="91440" tIns="45720" rIns="91440" bIns="45720"/>
          <a:lstStyle/>
          <a:p>
            <a:r>
              <a:rPr lang="en-US" sz="3200" smtClean="0"/>
              <a:t>Logistic Regression Model of Student</a:t>
            </a:r>
            <a:br>
              <a:rPr lang="en-US" sz="3200" smtClean="0"/>
            </a:br>
            <a:r>
              <a:rPr lang="en-US" sz="3200" smtClean="0"/>
              <a:t>Performance &amp; Learning</a:t>
            </a:r>
          </a:p>
        </p:txBody>
      </p:sp>
      <p:sp>
        <p:nvSpPr>
          <p:cNvPr id="25603" name="Rectangle 3"/>
          <p:cNvSpPr>
            <a:spLocks noGrp="1" noChangeArrowheads="1"/>
          </p:cNvSpPr>
          <p:nvPr>
            <p:ph type="body" sz="half" idx="4294967295"/>
          </p:nvPr>
        </p:nvSpPr>
        <p:spPr>
          <a:xfrm>
            <a:off x="685800" y="1714500"/>
            <a:ext cx="8081963" cy="355600"/>
          </a:xfrm>
        </p:spPr>
        <p:txBody>
          <a:bodyPr lIns="91440" tIns="45720" rIns="91440" bIns="45720">
            <a:normAutofit fontScale="77500" lnSpcReduction="20000"/>
          </a:bodyPr>
          <a:lstStyle/>
          <a:p>
            <a:pPr>
              <a:lnSpc>
                <a:spcPct val="90000"/>
              </a:lnSpc>
              <a:buFontTx/>
              <a:buNone/>
            </a:pPr>
            <a:r>
              <a:rPr lang="en-US" sz="1400" smtClean="0"/>
              <a:t>“Additive Factor Model” (AFM)</a:t>
            </a:r>
            <a:r>
              <a:rPr lang="en-US" sz="1000" smtClean="0"/>
              <a:t> (cf., Draney, Pirolli, Wilson, 1995)	</a:t>
            </a:r>
          </a:p>
          <a:p>
            <a:pPr lvl="3">
              <a:lnSpc>
                <a:spcPct val="90000"/>
              </a:lnSpc>
              <a:buFont typeface="Wingdings" pitchFamily="2" charset="2"/>
              <a:buNone/>
            </a:pPr>
            <a:r>
              <a:rPr lang="en-US" sz="700" smtClean="0"/>
              <a:t/>
            </a:r>
            <a:br>
              <a:rPr lang="en-US" sz="700" smtClean="0"/>
            </a:br>
            <a:endParaRPr lang="en-US" sz="700" smtClean="0"/>
          </a:p>
          <a:p>
            <a:pPr lvl="1">
              <a:lnSpc>
                <a:spcPct val="80000"/>
              </a:lnSpc>
              <a:buFont typeface="Wingdings" pitchFamily="2" charset="2"/>
              <a:buNone/>
            </a:pPr>
            <a:endParaRPr lang="en-US" sz="900" smtClean="0"/>
          </a:p>
          <a:p>
            <a:pPr lvl="1">
              <a:lnSpc>
                <a:spcPct val="80000"/>
              </a:lnSpc>
              <a:buFont typeface="Wingdings" pitchFamily="2" charset="2"/>
              <a:buNone/>
            </a:pPr>
            <a:endParaRPr lang="en-US" sz="900" smtClean="0"/>
          </a:p>
          <a:p>
            <a:pPr lvl="1">
              <a:lnSpc>
                <a:spcPct val="80000"/>
              </a:lnSpc>
              <a:buFont typeface="Wingdings" pitchFamily="2" charset="2"/>
              <a:buNone/>
            </a:pPr>
            <a:endParaRPr lang="en-US" sz="900" smtClean="0"/>
          </a:p>
        </p:txBody>
      </p:sp>
      <p:sp>
        <p:nvSpPr>
          <p:cNvPr id="25604" name="Rectangle 9"/>
          <p:cNvSpPr>
            <a:spLocks noChangeArrowheads="1"/>
          </p:cNvSpPr>
          <p:nvPr/>
        </p:nvSpPr>
        <p:spPr bwMode="auto">
          <a:xfrm>
            <a:off x="0" y="-182563"/>
            <a:ext cx="184150" cy="366713"/>
          </a:xfrm>
          <a:prstGeom prst="rect">
            <a:avLst/>
          </a:prstGeom>
          <a:noFill/>
          <a:ln w="9525">
            <a:noFill/>
            <a:miter lim="800000"/>
            <a:headEnd/>
            <a:tailEnd/>
          </a:ln>
        </p:spPr>
        <p:txBody>
          <a:bodyPr wrap="none" anchor="ctr">
            <a:spAutoFit/>
          </a:bodyPr>
          <a:lstStyle/>
          <a:p>
            <a:endParaRPr lang="en-US" sz="1800">
              <a:latin typeface="Arial" pitchFamily="34" charset="0"/>
            </a:endParaRPr>
          </a:p>
        </p:txBody>
      </p:sp>
      <p:sp>
        <p:nvSpPr>
          <p:cNvPr id="25605" name="Rectangle 11"/>
          <p:cNvSpPr>
            <a:spLocks noChangeArrowheads="1"/>
          </p:cNvSpPr>
          <p:nvPr/>
        </p:nvSpPr>
        <p:spPr bwMode="auto">
          <a:xfrm>
            <a:off x="0" y="2941638"/>
            <a:ext cx="184150" cy="366712"/>
          </a:xfrm>
          <a:prstGeom prst="rect">
            <a:avLst/>
          </a:prstGeom>
          <a:noFill/>
          <a:ln w="9525">
            <a:noFill/>
            <a:miter lim="800000"/>
            <a:headEnd/>
            <a:tailEnd/>
          </a:ln>
        </p:spPr>
        <p:txBody>
          <a:bodyPr wrap="none" anchor="ctr">
            <a:spAutoFit/>
          </a:bodyPr>
          <a:lstStyle/>
          <a:p>
            <a:endParaRPr lang="en-US" sz="1800">
              <a:latin typeface="Arial" pitchFamily="34" charset="0"/>
            </a:endParaRPr>
          </a:p>
        </p:txBody>
      </p:sp>
      <p:sp>
        <p:nvSpPr>
          <p:cNvPr id="25606" name="Rectangle 13"/>
          <p:cNvSpPr>
            <a:spLocks noChangeArrowheads="1"/>
          </p:cNvSpPr>
          <p:nvPr/>
        </p:nvSpPr>
        <p:spPr bwMode="auto">
          <a:xfrm>
            <a:off x="0" y="2946400"/>
            <a:ext cx="184150" cy="366713"/>
          </a:xfrm>
          <a:prstGeom prst="rect">
            <a:avLst/>
          </a:prstGeom>
          <a:noFill/>
          <a:ln w="9525">
            <a:noFill/>
            <a:miter lim="800000"/>
            <a:headEnd/>
            <a:tailEnd/>
          </a:ln>
        </p:spPr>
        <p:txBody>
          <a:bodyPr wrap="none" anchor="ctr">
            <a:spAutoFit/>
          </a:bodyPr>
          <a:lstStyle/>
          <a:p>
            <a:endParaRPr lang="en-US" sz="1800">
              <a:latin typeface="Arial" pitchFamily="34" charset="0"/>
            </a:endParaRPr>
          </a:p>
        </p:txBody>
      </p:sp>
      <p:sp>
        <p:nvSpPr>
          <p:cNvPr id="25607" name="Rectangle 15"/>
          <p:cNvSpPr>
            <a:spLocks noChangeArrowheads="1"/>
          </p:cNvSpPr>
          <p:nvPr/>
        </p:nvSpPr>
        <p:spPr bwMode="auto">
          <a:xfrm>
            <a:off x="0" y="-182563"/>
            <a:ext cx="184150" cy="366713"/>
          </a:xfrm>
          <a:prstGeom prst="rect">
            <a:avLst/>
          </a:prstGeom>
          <a:noFill/>
          <a:ln w="9525">
            <a:noFill/>
            <a:miter lim="800000"/>
            <a:headEnd/>
            <a:tailEnd/>
          </a:ln>
        </p:spPr>
        <p:txBody>
          <a:bodyPr wrap="none" anchor="ctr">
            <a:spAutoFit/>
          </a:bodyPr>
          <a:lstStyle/>
          <a:p>
            <a:endParaRPr lang="en-US" sz="1800">
              <a:latin typeface="Arial" pitchFamily="34" charset="0"/>
            </a:endParaRPr>
          </a:p>
        </p:txBody>
      </p:sp>
      <p:pic>
        <p:nvPicPr>
          <p:cNvPr id="25608" name="Picture 8" descr=" fig7.tiff                                                      00B5A573HD                             C3226EEA:"/>
          <p:cNvPicPr>
            <a:picLocks noChangeAspect="1" noChangeArrowheads="1"/>
          </p:cNvPicPr>
          <p:nvPr/>
        </p:nvPicPr>
        <p:blipFill>
          <a:blip r:embed="rId3" cstate="print"/>
          <a:srcRect/>
          <a:stretch>
            <a:fillRect/>
          </a:stretch>
        </p:blipFill>
        <p:spPr bwMode="auto">
          <a:xfrm>
            <a:off x="1035050" y="2184400"/>
            <a:ext cx="6667500" cy="3251200"/>
          </a:xfrm>
          <a:prstGeom prst="rect">
            <a:avLst/>
          </a:prstGeom>
          <a:noFill/>
          <a:ln w="9525">
            <a:noFill/>
            <a:miter lim="800000"/>
            <a:headEnd/>
            <a:tailEnd/>
          </a:ln>
        </p:spPr>
      </p:pic>
      <p:sp>
        <p:nvSpPr>
          <p:cNvPr id="25609" name="Rectangle 3"/>
          <p:cNvSpPr>
            <a:spLocks noChangeArrowheads="1"/>
          </p:cNvSpPr>
          <p:nvPr/>
        </p:nvSpPr>
        <p:spPr bwMode="auto">
          <a:xfrm>
            <a:off x="596900" y="5511800"/>
            <a:ext cx="7485063" cy="368300"/>
          </a:xfrm>
          <a:prstGeom prst="rect">
            <a:avLst/>
          </a:prstGeom>
          <a:noFill/>
          <a:ln w="12700">
            <a:noFill/>
            <a:miter lim="800000"/>
            <a:headEnd/>
            <a:tailEnd/>
          </a:ln>
        </p:spPr>
        <p:txBody>
          <a:bodyPr/>
          <a:lstStyle/>
          <a:p>
            <a:pPr marL="342900" indent="-342900">
              <a:lnSpc>
                <a:spcPct val="90000"/>
              </a:lnSpc>
              <a:spcBef>
                <a:spcPct val="20000"/>
              </a:spcBef>
              <a:buSzPct val="100000"/>
              <a:buFontTx/>
              <a:buChar char="•"/>
            </a:pPr>
            <a:r>
              <a:rPr lang="en-US" sz="1800">
                <a:latin typeface="Verdana" pitchFamily="34" charset="0"/>
              </a:rPr>
              <a:t>Evaluate with BIC, AIC, cross validation to reduce over-fit</a:t>
            </a:r>
            <a:endParaRPr lang="en-US" sz="1700">
              <a:latin typeface="Verdana"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idx="4294967295"/>
          </p:nvPr>
        </p:nvSpPr>
        <p:spPr>
          <a:xfrm>
            <a:off x="723900" y="239713"/>
            <a:ext cx="7340600" cy="1143000"/>
          </a:xfrm>
        </p:spPr>
        <p:txBody>
          <a:bodyPr lIns="91440" tIns="45720" rIns="91440" bIns="45720"/>
          <a:lstStyle/>
          <a:p>
            <a:r>
              <a:rPr lang="en-US" smtClean="0"/>
              <a:t>LFA –Model Search Process</a:t>
            </a:r>
          </a:p>
        </p:txBody>
      </p:sp>
      <p:graphicFrame>
        <p:nvGraphicFramePr>
          <p:cNvPr id="3074" name="Object 2"/>
          <p:cNvGraphicFramePr>
            <a:graphicFrameLocks noChangeAspect="1"/>
          </p:cNvGraphicFramePr>
          <p:nvPr>
            <p:ph sz="half" idx="4294967295"/>
          </p:nvPr>
        </p:nvGraphicFramePr>
        <p:xfrm>
          <a:off x="266700" y="1371600"/>
          <a:ext cx="6942138" cy="5072063"/>
        </p:xfrm>
        <a:graphic>
          <a:graphicData uri="http://schemas.openxmlformats.org/presentationml/2006/ole">
            <p:oleObj spid="_x0000_s3074" name="Visio" r:id="rId4" imgW="6604000" imgH="4826000" progId="">
              <p:embed/>
            </p:oleObj>
          </a:graphicData>
        </a:graphic>
      </p:graphicFrame>
      <p:sp>
        <p:nvSpPr>
          <p:cNvPr id="1309700" name="Text Box 4"/>
          <p:cNvSpPr txBox="1">
            <a:spLocks noChangeArrowheads="1"/>
          </p:cNvSpPr>
          <p:nvPr/>
        </p:nvSpPr>
        <p:spPr bwMode="auto">
          <a:xfrm>
            <a:off x="4357688" y="4383088"/>
            <a:ext cx="4370387" cy="1006475"/>
          </a:xfrm>
          <a:prstGeom prst="rect">
            <a:avLst/>
          </a:prstGeom>
          <a:solidFill>
            <a:srgbClr val="00FFFF"/>
          </a:solidFill>
          <a:ln w="12700">
            <a:noFill/>
            <a:miter lim="800000"/>
            <a:headEnd/>
            <a:tailEnd/>
          </a:ln>
        </p:spPr>
        <p:txBody>
          <a:bodyPr>
            <a:spAutoFit/>
          </a:bodyPr>
          <a:lstStyle/>
          <a:p>
            <a:pPr>
              <a:spcBef>
                <a:spcPct val="50000"/>
              </a:spcBef>
            </a:pPr>
            <a:r>
              <a:rPr lang="en-US" sz="2000">
                <a:latin typeface="Arial" pitchFamily="34" charset="0"/>
              </a:rPr>
              <a:t>Automates the process of hypothesizing alternative cognitive models &amp; testing them against data</a:t>
            </a:r>
          </a:p>
        </p:txBody>
      </p:sp>
      <p:sp>
        <p:nvSpPr>
          <p:cNvPr id="3077" name="Rectangle 5"/>
          <p:cNvSpPr>
            <a:spLocks noChangeArrowheads="1"/>
          </p:cNvSpPr>
          <p:nvPr/>
        </p:nvSpPr>
        <p:spPr bwMode="auto">
          <a:xfrm>
            <a:off x="5867400" y="1143000"/>
            <a:ext cx="3124200" cy="914400"/>
          </a:xfrm>
          <a:prstGeom prst="rect">
            <a:avLst/>
          </a:prstGeom>
          <a:solidFill>
            <a:schemeClr val="accent1"/>
          </a:solidFill>
          <a:ln w="9525">
            <a:noFill/>
            <a:miter lim="800000"/>
            <a:headEnd/>
            <a:tailEnd/>
          </a:ln>
        </p:spPr>
        <p:txBody>
          <a:bodyPr/>
          <a:lstStyle/>
          <a:p>
            <a:pPr marL="342900" indent="-342900">
              <a:lnSpc>
                <a:spcPct val="80000"/>
              </a:lnSpc>
              <a:spcBef>
                <a:spcPct val="20000"/>
              </a:spcBef>
              <a:buSzPct val="100000"/>
              <a:buFontTx/>
              <a:buChar char="•"/>
            </a:pPr>
            <a:r>
              <a:rPr lang="nl-NL" sz="1600">
                <a:latin typeface="Verdana" pitchFamily="34" charset="0"/>
              </a:rPr>
              <a:t>Search algorithm guided by a heuristic</a:t>
            </a:r>
            <a:r>
              <a:rPr lang="en-US" sz="1600">
                <a:latin typeface="Verdana" pitchFamily="34" charset="0"/>
              </a:rPr>
              <a:t>:</a:t>
            </a:r>
            <a:r>
              <a:rPr lang="nl-NL" sz="1600">
                <a:latin typeface="Verdana" pitchFamily="34" charset="0"/>
              </a:rPr>
              <a:t> BIC</a:t>
            </a:r>
          </a:p>
          <a:p>
            <a:pPr marL="342900" indent="-342900">
              <a:lnSpc>
                <a:spcPct val="80000"/>
              </a:lnSpc>
              <a:spcBef>
                <a:spcPct val="20000"/>
              </a:spcBef>
              <a:buSzPct val="100000"/>
              <a:buFontTx/>
              <a:buChar char="•"/>
            </a:pPr>
            <a:r>
              <a:rPr lang="nl-NL" sz="1600">
                <a:latin typeface="Verdana" pitchFamily="34" charset="0"/>
              </a:rPr>
              <a:t>Start from an existing cog model (Q matrix)</a:t>
            </a:r>
          </a:p>
          <a:p>
            <a:pPr marL="342900" indent="-342900">
              <a:lnSpc>
                <a:spcPct val="80000"/>
              </a:lnSpc>
              <a:spcBef>
                <a:spcPct val="20000"/>
              </a:spcBef>
              <a:buSzPct val="100000"/>
              <a:buFontTx/>
              <a:buChar char="•"/>
            </a:pPr>
            <a:endParaRPr lang="en-US" sz="1600">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09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9700"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5"/>
          <p:cNvPicPr>
            <a:picLocks noChangeAspect="1" noChangeArrowheads="1"/>
          </p:cNvPicPr>
          <p:nvPr/>
        </p:nvPicPr>
        <p:blipFill>
          <a:blip r:embed="rId2" cstate="print"/>
          <a:srcRect/>
          <a:stretch>
            <a:fillRect/>
          </a:stretch>
        </p:blipFill>
        <p:spPr bwMode="auto">
          <a:xfrm>
            <a:off x="0" y="1498600"/>
            <a:ext cx="9144000" cy="7226300"/>
          </a:xfrm>
          <a:prstGeom prst="rect">
            <a:avLst/>
          </a:prstGeom>
          <a:noFill/>
          <a:ln w="9525">
            <a:noFill/>
            <a:miter lim="800000"/>
            <a:headEnd/>
            <a:tailEnd/>
          </a:ln>
        </p:spPr>
      </p:pic>
      <p:pic>
        <p:nvPicPr>
          <p:cNvPr id="26627" name="Picture 16"/>
          <p:cNvPicPr>
            <a:picLocks noChangeAspect="1" noChangeArrowheads="1"/>
          </p:cNvPicPr>
          <p:nvPr/>
        </p:nvPicPr>
        <p:blipFill>
          <a:blip r:embed="rId3" cstate="print"/>
          <a:srcRect/>
          <a:stretch>
            <a:fillRect/>
          </a:stretch>
        </p:blipFill>
        <p:spPr bwMode="auto">
          <a:xfrm>
            <a:off x="0" y="1282700"/>
            <a:ext cx="12344400" cy="685800"/>
          </a:xfrm>
          <a:prstGeom prst="rect">
            <a:avLst/>
          </a:prstGeom>
          <a:noFill/>
          <a:ln w="9525">
            <a:noFill/>
            <a:miter lim="800000"/>
            <a:headEnd/>
            <a:tailEnd/>
          </a:ln>
        </p:spPr>
      </p:pic>
      <p:sp>
        <p:nvSpPr>
          <p:cNvPr id="26628" name="Rectangle 2"/>
          <p:cNvSpPr>
            <a:spLocks noGrp="1" noChangeArrowheads="1"/>
          </p:cNvSpPr>
          <p:nvPr>
            <p:ph type="title" idx="4294967295"/>
          </p:nvPr>
        </p:nvSpPr>
        <p:spPr>
          <a:xfrm>
            <a:off x="584200" y="152400"/>
            <a:ext cx="7772400" cy="1143000"/>
          </a:xfrm>
        </p:spPr>
        <p:txBody>
          <a:bodyPr>
            <a:normAutofit fontScale="90000"/>
          </a:bodyPr>
          <a:lstStyle/>
          <a:p>
            <a:r>
              <a:rPr lang="en-US" smtClean="0"/>
              <a:t>Cognitive Model Leaderboard for Geometry Area Data Set</a:t>
            </a:r>
          </a:p>
        </p:txBody>
      </p:sp>
      <p:grpSp>
        <p:nvGrpSpPr>
          <p:cNvPr id="2" name="Group 6"/>
          <p:cNvGrpSpPr>
            <a:grpSpLocks/>
          </p:cNvGrpSpPr>
          <p:nvPr/>
        </p:nvGrpSpPr>
        <p:grpSpPr bwMode="auto">
          <a:xfrm>
            <a:off x="0" y="3289300"/>
            <a:ext cx="7569200" cy="1335088"/>
            <a:chOff x="-8" y="2696"/>
            <a:chExt cx="4768" cy="841"/>
          </a:xfrm>
        </p:grpSpPr>
        <p:sp>
          <p:nvSpPr>
            <p:cNvPr id="26636" name="Text Box 6"/>
            <p:cNvSpPr txBox="1">
              <a:spLocks noChangeArrowheads="1"/>
            </p:cNvSpPr>
            <p:nvPr/>
          </p:nvSpPr>
          <p:spPr bwMode="auto">
            <a:xfrm>
              <a:off x="1952" y="3133"/>
              <a:ext cx="2808" cy="404"/>
            </a:xfrm>
            <a:prstGeom prst="rect">
              <a:avLst/>
            </a:prstGeom>
            <a:solidFill>
              <a:schemeClr val="tx2"/>
            </a:solidFill>
            <a:ln w="12700">
              <a:noFill/>
              <a:miter lim="800000"/>
              <a:headEnd/>
              <a:tailEnd/>
            </a:ln>
          </p:spPr>
          <p:txBody>
            <a:bodyPr>
              <a:spAutoFit/>
            </a:bodyPr>
            <a:lstStyle/>
            <a:p>
              <a:pPr>
                <a:spcBef>
                  <a:spcPct val="50000"/>
                </a:spcBef>
              </a:pPr>
              <a:r>
                <a:rPr lang="en-US" sz="2000">
                  <a:solidFill>
                    <a:schemeClr val="bg1"/>
                  </a:solidFill>
                  <a:latin typeface="Arial" pitchFamily="34" charset="0"/>
                </a:rPr>
                <a:t>Some models are </a:t>
              </a:r>
              <a:r>
                <a:rPr lang="en-US" sz="2000" i="1">
                  <a:solidFill>
                    <a:schemeClr val="bg1"/>
                  </a:solidFill>
                  <a:latin typeface="Arial" pitchFamily="34" charset="0"/>
                </a:rPr>
                <a:t>machine</a:t>
              </a:r>
              <a:r>
                <a:rPr lang="en-US" sz="2000">
                  <a:solidFill>
                    <a:schemeClr val="bg1"/>
                  </a:solidFill>
                  <a:latin typeface="Arial" pitchFamily="34" charset="0"/>
                </a:rPr>
                <a:t> generated </a:t>
              </a:r>
              <a:r>
                <a:rPr lang="en-US" sz="1600">
                  <a:solidFill>
                    <a:schemeClr val="bg1"/>
                  </a:solidFill>
                  <a:latin typeface="Arial" pitchFamily="34" charset="0"/>
                </a:rPr>
                <a:t>(based on human-generated learning factors)</a:t>
              </a:r>
              <a:endParaRPr lang="en-US" sz="1800">
                <a:solidFill>
                  <a:schemeClr val="bg1"/>
                </a:solidFill>
                <a:latin typeface="Arial" pitchFamily="34" charset="0"/>
              </a:endParaRPr>
            </a:p>
          </p:txBody>
        </p:sp>
        <p:sp>
          <p:nvSpPr>
            <p:cNvPr id="26637" name="Oval 7"/>
            <p:cNvSpPr>
              <a:spLocks noChangeArrowheads="1"/>
            </p:cNvSpPr>
            <p:nvPr/>
          </p:nvSpPr>
          <p:spPr bwMode="auto">
            <a:xfrm flipV="1">
              <a:off x="-8" y="2696"/>
              <a:ext cx="1435" cy="536"/>
            </a:xfrm>
            <a:prstGeom prst="ellipse">
              <a:avLst/>
            </a:prstGeom>
            <a:noFill/>
            <a:ln w="38100">
              <a:solidFill>
                <a:srgbClr val="FF2929"/>
              </a:solidFill>
              <a:round/>
              <a:headEnd/>
              <a:tailEnd/>
            </a:ln>
          </p:spPr>
          <p:txBody>
            <a:bodyPr rot="10800000" wrap="none" anchor="ctr"/>
            <a:lstStyle/>
            <a:p>
              <a:endParaRPr lang="en-US"/>
            </a:p>
          </p:txBody>
        </p:sp>
        <p:sp>
          <p:nvSpPr>
            <p:cNvPr id="26638" name="Line 8"/>
            <p:cNvSpPr>
              <a:spLocks noChangeShapeType="1"/>
            </p:cNvSpPr>
            <p:nvPr/>
          </p:nvSpPr>
          <p:spPr bwMode="auto">
            <a:xfrm flipH="1" flipV="1">
              <a:off x="1408" y="3032"/>
              <a:ext cx="539" cy="240"/>
            </a:xfrm>
            <a:prstGeom prst="line">
              <a:avLst/>
            </a:prstGeom>
            <a:noFill/>
            <a:ln w="28575">
              <a:solidFill>
                <a:srgbClr val="FF2929"/>
              </a:solidFill>
              <a:round/>
              <a:headEnd/>
              <a:tailEnd type="triangle" w="med" len="med"/>
            </a:ln>
          </p:spPr>
          <p:txBody>
            <a:bodyPr wrap="none" anchor="ctr"/>
            <a:lstStyle/>
            <a:p>
              <a:endParaRPr lang="en-US"/>
            </a:p>
          </p:txBody>
        </p:sp>
      </p:grpSp>
      <p:grpSp>
        <p:nvGrpSpPr>
          <p:cNvPr id="3" name="Group 19"/>
          <p:cNvGrpSpPr>
            <a:grpSpLocks/>
          </p:cNvGrpSpPr>
          <p:nvPr/>
        </p:nvGrpSpPr>
        <p:grpSpPr bwMode="auto">
          <a:xfrm>
            <a:off x="0" y="4902200"/>
            <a:ext cx="7531100" cy="2108200"/>
            <a:chOff x="0" y="3088"/>
            <a:chExt cx="4744" cy="1328"/>
          </a:xfrm>
        </p:grpSpPr>
        <p:sp>
          <p:nvSpPr>
            <p:cNvPr id="26631" name="Text Box 6"/>
            <p:cNvSpPr txBox="1">
              <a:spLocks noChangeArrowheads="1"/>
            </p:cNvSpPr>
            <p:nvPr/>
          </p:nvSpPr>
          <p:spPr bwMode="auto">
            <a:xfrm>
              <a:off x="1944" y="3725"/>
              <a:ext cx="2800" cy="250"/>
            </a:xfrm>
            <a:prstGeom prst="rect">
              <a:avLst/>
            </a:prstGeom>
            <a:solidFill>
              <a:schemeClr val="tx2"/>
            </a:solidFill>
            <a:ln w="12700">
              <a:noFill/>
              <a:miter lim="800000"/>
              <a:headEnd/>
              <a:tailEnd/>
            </a:ln>
          </p:spPr>
          <p:txBody>
            <a:bodyPr>
              <a:spAutoFit/>
            </a:bodyPr>
            <a:lstStyle/>
            <a:p>
              <a:pPr>
                <a:spcBef>
                  <a:spcPct val="50000"/>
                </a:spcBef>
              </a:pPr>
              <a:r>
                <a:rPr lang="en-US" sz="2000">
                  <a:solidFill>
                    <a:schemeClr val="bg1"/>
                  </a:solidFill>
                  <a:latin typeface="Arial" pitchFamily="34" charset="0"/>
                </a:rPr>
                <a:t>Some models are </a:t>
              </a:r>
              <a:r>
                <a:rPr lang="en-US" sz="2000" i="1">
                  <a:solidFill>
                    <a:schemeClr val="bg1"/>
                  </a:solidFill>
                  <a:latin typeface="Arial" pitchFamily="34" charset="0"/>
                </a:rPr>
                <a:t>human</a:t>
              </a:r>
              <a:r>
                <a:rPr lang="en-US" sz="2000">
                  <a:solidFill>
                    <a:schemeClr val="bg1"/>
                  </a:solidFill>
                  <a:latin typeface="Arial" pitchFamily="34" charset="0"/>
                </a:rPr>
                <a:t> generated</a:t>
              </a:r>
              <a:endParaRPr lang="en-US" sz="1800">
                <a:solidFill>
                  <a:schemeClr val="bg1"/>
                </a:solidFill>
                <a:latin typeface="Arial" pitchFamily="34" charset="0"/>
              </a:endParaRPr>
            </a:p>
          </p:txBody>
        </p:sp>
        <p:sp>
          <p:nvSpPr>
            <p:cNvPr id="26632" name="Oval 7"/>
            <p:cNvSpPr>
              <a:spLocks noChangeArrowheads="1"/>
            </p:cNvSpPr>
            <p:nvPr/>
          </p:nvSpPr>
          <p:spPr bwMode="auto">
            <a:xfrm flipV="1">
              <a:off x="0" y="3792"/>
              <a:ext cx="1467" cy="624"/>
            </a:xfrm>
            <a:prstGeom prst="ellipse">
              <a:avLst/>
            </a:prstGeom>
            <a:noFill/>
            <a:ln w="38100">
              <a:solidFill>
                <a:srgbClr val="FF2929"/>
              </a:solidFill>
              <a:round/>
              <a:headEnd/>
              <a:tailEnd/>
            </a:ln>
          </p:spPr>
          <p:txBody>
            <a:bodyPr rot="10800000" wrap="none" anchor="ctr"/>
            <a:lstStyle/>
            <a:p>
              <a:endParaRPr lang="en-US"/>
            </a:p>
          </p:txBody>
        </p:sp>
        <p:sp>
          <p:nvSpPr>
            <p:cNvPr id="26633" name="Line 8"/>
            <p:cNvSpPr>
              <a:spLocks noChangeShapeType="1"/>
            </p:cNvSpPr>
            <p:nvPr/>
          </p:nvSpPr>
          <p:spPr bwMode="auto">
            <a:xfrm flipH="1">
              <a:off x="1472" y="3848"/>
              <a:ext cx="443" cy="184"/>
            </a:xfrm>
            <a:prstGeom prst="line">
              <a:avLst/>
            </a:prstGeom>
            <a:noFill/>
            <a:ln w="28575">
              <a:solidFill>
                <a:srgbClr val="FF2929"/>
              </a:solidFill>
              <a:round/>
              <a:headEnd/>
              <a:tailEnd type="triangle" w="med" len="med"/>
            </a:ln>
          </p:spPr>
          <p:txBody>
            <a:bodyPr wrap="none" anchor="ctr"/>
            <a:lstStyle/>
            <a:p>
              <a:endParaRPr lang="en-US"/>
            </a:p>
          </p:txBody>
        </p:sp>
        <p:sp>
          <p:nvSpPr>
            <p:cNvPr id="26634" name="Oval 7"/>
            <p:cNvSpPr>
              <a:spLocks noChangeArrowheads="1"/>
            </p:cNvSpPr>
            <p:nvPr/>
          </p:nvSpPr>
          <p:spPr bwMode="auto">
            <a:xfrm flipV="1">
              <a:off x="0" y="3088"/>
              <a:ext cx="1467" cy="144"/>
            </a:xfrm>
            <a:prstGeom prst="ellipse">
              <a:avLst/>
            </a:prstGeom>
            <a:noFill/>
            <a:ln w="38100">
              <a:solidFill>
                <a:srgbClr val="FF2929"/>
              </a:solidFill>
              <a:round/>
              <a:headEnd/>
              <a:tailEnd/>
            </a:ln>
          </p:spPr>
          <p:txBody>
            <a:bodyPr rot="10800000" wrap="none" anchor="ctr"/>
            <a:lstStyle/>
            <a:p>
              <a:endParaRPr lang="en-US"/>
            </a:p>
          </p:txBody>
        </p:sp>
        <p:sp>
          <p:nvSpPr>
            <p:cNvPr id="26635" name="Line 8"/>
            <p:cNvSpPr>
              <a:spLocks noChangeShapeType="1"/>
            </p:cNvSpPr>
            <p:nvPr/>
          </p:nvSpPr>
          <p:spPr bwMode="auto">
            <a:xfrm flipH="1" flipV="1">
              <a:off x="1416" y="3201"/>
              <a:ext cx="531" cy="511"/>
            </a:xfrm>
            <a:prstGeom prst="line">
              <a:avLst/>
            </a:prstGeom>
            <a:noFill/>
            <a:ln w="28575">
              <a:solidFill>
                <a:srgbClr val="FF2929"/>
              </a:solidFill>
              <a:round/>
              <a:headEnd/>
              <a:tailEnd type="triangle" w="med" len="med"/>
            </a:ln>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smtClean="0"/>
              <a:t>Summary</a:t>
            </a:r>
          </a:p>
        </p:txBody>
      </p:sp>
      <p:sp>
        <p:nvSpPr>
          <p:cNvPr id="67587" name="Rectangle 3"/>
          <p:cNvSpPr>
            <a:spLocks noGrp="1" noChangeArrowheads="1"/>
          </p:cNvSpPr>
          <p:nvPr>
            <p:ph type="body" idx="1"/>
          </p:nvPr>
        </p:nvSpPr>
        <p:spPr>
          <a:xfrm>
            <a:off x="685800" y="1701800"/>
            <a:ext cx="7797800" cy="4381500"/>
          </a:xfrm>
        </p:spPr>
        <p:txBody>
          <a:bodyPr>
            <a:normAutofit/>
          </a:bodyPr>
          <a:lstStyle/>
          <a:p>
            <a:pPr>
              <a:lnSpc>
                <a:spcPct val="90000"/>
              </a:lnSpc>
            </a:pPr>
            <a:r>
              <a:rPr lang="en-US" dirty="0" smtClean="0"/>
              <a:t>OLI data feeds into DataShop.</a:t>
            </a:r>
          </a:p>
          <a:p>
            <a:pPr>
              <a:lnSpc>
                <a:spcPct val="90000"/>
              </a:lnSpc>
              <a:buFontTx/>
              <a:buNone/>
            </a:pPr>
            <a:r>
              <a:rPr lang="en-US" dirty="0" smtClean="0"/>
              <a:t> </a:t>
            </a:r>
          </a:p>
          <a:p>
            <a:pPr>
              <a:lnSpc>
                <a:spcPct val="90000"/>
              </a:lnSpc>
            </a:pPr>
            <a:r>
              <a:rPr lang="en-US" dirty="0" smtClean="0"/>
              <a:t>Optimal instructional design requires discoveries (The student is not like me)</a:t>
            </a:r>
          </a:p>
          <a:p>
            <a:pPr>
              <a:lnSpc>
                <a:spcPct val="90000"/>
              </a:lnSpc>
            </a:pPr>
            <a:endParaRPr lang="en-US" dirty="0" smtClean="0"/>
          </a:p>
          <a:p>
            <a:pPr>
              <a:lnSpc>
                <a:spcPct val="90000"/>
              </a:lnSpc>
            </a:pPr>
            <a:r>
              <a:rPr lang="en-US" dirty="0" smtClean="0"/>
              <a:t>Human Data-Driven methods can be used to discover better cognitive models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5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r>
              <a:rPr lang="en-US" dirty="0" smtClean="0"/>
              <a:t>http://pslcdatashop.org</a:t>
            </a:r>
            <a:br>
              <a:rPr lang="en-US" dirty="0" smtClean="0"/>
            </a:br>
            <a:r>
              <a:rPr lang="en-US" dirty="0" smtClean="0"/>
              <a:t>Questions?</a:t>
            </a:r>
          </a:p>
        </p:txBody>
      </p:sp>
      <p:sp>
        <p:nvSpPr>
          <p:cNvPr id="31747" name="Rectangle 3"/>
          <p:cNvSpPr>
            <a:spLocks noGrp="1" noChangeArrowheads="1"/>
          </p:cNvSpPr>
          <p:nvPr>
            <p:ph type="body" idx="1"/>
          </p:nvPr>
        </p:nvSpPr>
        <p:spPr>
          <a:xfrm>
            <a:off x="2133600" y="2133600"/>
            <a:ext cx="4876801" cy="2419350"/>
          </a:xfrm>
        </p:spPr>
        <p:txBody>
          <a:bodyPr>
            <a:normAutofit/>
          </a:bodyPr>
          <a:lstStyle/>
          <a:p>
            <a:pPr algn="ctr">
              <a:buNone/>
            </a:pPr>
            <a:r>
              <a:rPr lang="en-US" sz="2400" dirty="0" smtClean="0"/>
              <a:t>john@stamper.org</a:t>
            </a:r>
          </a:p>
          <a:p>
            <a:pPr algn="ctr">
              <a:buNone/>
            </a:pPr>
            <a:endParaRPr lang="en-US" sz="2400" dirty="0" smtClean="0"/>
          </a:p>
          <a:p>
            <a:pPr algn="ctr">
              <a:buNone/>
            </a:pPr>
            <a:endParaRPr lang="en-US" sz="2400" dirty="0" smtClean="0"/>
          </a:p>
          <a:p>
            <a:pPr algn="ctr">
              <a:buNone/>
            </a:pPr>
            <a:r>
              <a:rPr lang="en-US" sz="2400" dirty="0" smtClean="0"/>
              <a:t>datashop-help@lists.andrew.cmu.edu</a:t>
            </a:r>
          </a:p>
          <a:p>
            <a:pPr algn="ctr">
              <a:buNone/>
            </a:pPr>
            <a:endParaRPr lang="en-US" dirty="0" smtClean="0"/>
          </a:p>
        </p:txBody>
      </p:sp>
      <p:sp>
        <p:nvSpPr>
          <p:cNvPr id="6" name="Slide Number Placeholder 5"/>
          <p:cNvSpPr>
            <a:spLocks noGrp="1"/>
          </p:cNvSpPr>
          <p:nvPr>
            <p:ph type="sldNum" sz="quarter" idx="12"/>
          </p:nvPr>
        </p:nvSpPr>
        <p:spPr/>
        <p:txBody>
          <a:bodyPr/>
          <a:lstStyle/>
          <a:p>
            <a:fld id="{6F1696B2-72DC-4F28-A045-823014E34710}" type="slidenum">
              <a:rPr lang="en-US" smtClean="0"/>
              <a:pPr/>
              <a:t>36</a:t>
            </a:fld>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Repository</a:t>
            </a:r>
          </a:p>
        </p:txBody>
      </p:sp>
      <p:sp>
        <p:nvSpPr>
          <p:cNvPr id="14339" name="Content Placeholder 4"/>
          <p:cNvSpPr>
            <a:spLocks noGrp="1"/>
          </p:cNvSpPr>
          <p:nvPr>
            <p:ph sz="quarter" idx="3"/>
          </p:nvPr>
        </p:nvSpPr>
        <p:spPr>
          <a:xfrm>
            <a:off x="914400" y="1676400"/>
            <a:ext cx="7772400" cy="4449763"/>
          </a:xfrm>
        </p:spPr>
        <p:txBody>
          <a:bodyPr/>
          <a:lstStyle/>
          <a:p>
            <a:r>
              <a:rPr lang="en-US" smtClean="0"/>
              <a:t>Allows for full data management</a:t>
            </a:r>
          </a:p>
          <a:p>
            <a:r>
              <a:rPr lang="en-US" smtClean="0"/>
              <a:t>Controlled access for collaboration</a:t>
            </a:r>
          </a:p>
          <a:p>
            <a:r>
              <a:rPr lang="en-US" smtClean="0"/>
              <a:t>File attachments</a:t>
            </a:r>
          </a:p>
          <a:p>
            <a:r>
              <a:rPr lang="en-US" smtClean="0"/>
              <a:t>Paper attachments</a:t>
            </a:r>
          </a:p>
          <a:p>
            <a:r>
              <a:rPr lang="en-US" smtClean="0"/>
              <a:t>Great for secondary analyses</a:t>
            </a:r>
          </a:p>
          <a:p>
            <a:endParaRPr lang="en-US" smtClean="0"/>
          </a:p>
          <a:p>
            <a:pPr>
              <a:buFontTx/>
              <a:buNone/>
            </a:pPr>
            <a:r>
              <a:rPr lang="en-US" smtClean="0"/>
              <a:t>How much data does DataShop have?</a:t>
            </a:r>
          </a:p>
          <a:p>
            <a:endParaRPr lang="en-US"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big is DataShop?</a:t>
            </a:r>
            <a:endParaRPr lang="en-US" dirty="0"/>
          </a:p>
        </p:txBody>
      </p:sp>
      <p:graphicFrame>
        <p:nvGraphicFramePr>
          <p:cNvPr id="9" name="Table 8"/>
          <p:cNvGraphicFramePr>
            <a:graphicFrameLocks noGrp="1"/>
          </p:cNvGraphicFramePr>
          <p:nvPr/>
        </p:nvGraphicFramePr>
        <p:xfrm>
          <a:off x="267631" y="1393941"/>
          <a:ext cx="8686797" cy="2888128"/>
        </p:xfrm>
        <a:graphic>
          <a:graphicData uri="http://schemas.openxmlformats.org/drawingml/2006/table">
            <a:tbl>
              <a:tblPr/>
              <a:tblGrid>
                <a:gridCol w="1240971"/>
                <a:gridCol w="933515"/>
                <a:gridCol w="936703"/>
                <a:gridCol w="1115121"/>
                <a:gridCol w="1773044"/>
                <a:gridCol w="1115122"/>
                <a:gridCol w="1572321"/>
              </a:tblGrid>
              <a:tr h="568674">
                <a:tc>
                  <a:txBody>
                    <a:bodyPr/>
                    <a:lstStyle/>
                    <a:p>
                      <a:r>
                        <a:rPr lang="en-US" sz="1800" b="1" dirty="0"/>
                        <a:t>Domain</a:t>
                      </a:r>
                    </a:p>
                  </a:txBody>
                  <a:tcPr marL="90311" marR="90311" marT="45156" marB="45156" anchor="ctr">
                    <a:lnL w="76200" cap="flat" cmpd="sng" algn="ctr">
                      <a:solidFill>
                        <a:schemeClr val="tx2">
                          <a:lumMod val="60000"/>
                          <a:lumOff val="4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a:t>Files</a:t>
                      </a:r>
                    </a:p>
                  </a:txBody>
                  <a:tcPr marL="90311" marR="90311" marT="45156" marB="451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a:t>Papers</a:t>
                      </a:r>
                    </a:p>
                  </a:txBody>
                  <a:tcPr marL="90311" marR="90311" marT="45156" marB="451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a:t>Datasets</a:t>
                      </a:r>
                    </a:p>
                  </a:txBody>
                  <a:tcPr marL="90311" marR="90311" marT="45156" marB="451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a:t>Student Actions</a:t>
                      </a:r>
                    </a:p>
                  </a:txBody>
                  <a:tcPr marL="90311" marR="90311" marT="45156" marB="451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a:t>Students</a:t>
                      </a:r>
                    </a:p>
                  </a:txBody>
                  <a:tcPr marL="90311" marR="90311" marT="45156" marB="4515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0" cap="flat" cmpd="sng" algn="ctr">
                      <a:solidFill>
                        <a:schemeClr val="tx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1" dirty="0"/>
                        <a:t>Student Hours</a:t>
                      </a:r>
                    </a:p>
                  </a:txBody>
                  <a:tcPr marL="90311" marR="90311" marT="45156" marB="45156" anchor="ctr">
                    <a:lnL w="12700" cap="flat" cmpd="sng" algn="ctr">
                      <a:solidFill>
                        <a:schemeClr val="tx1"/>
                      </a:solidFill>
                      <a:prstDash val="solid"/>
                      <a:round/>
                      <a:headEnd type="none" w="med" len="med"/>
                      <a:tailEnd type="none" w="med" len="med"/>
                    </a:lnL>
                    <a:lnR w="76200" cap="flat" cmpd="sng" algn="ctr">
                      <a:solidFill>
                        <a:schemeClr val="tx2">
                          <a:lumMod val="60000"/>
                          <a:lumOff val="40000"/>
                        </a:schemeClr>
                      </a:solidFill>
                      <a:prstDash val="solid"/>
                      <a:round/>
                      <a:headEnd type="none" w="med" len="med"/>
                      <a:tailEnd type="none" w="med" len="med"/>
                    </a:lnR>
                    <a:lnT w="76200" cap="flat" cmpd="sng" algn="ctr">
                      <a:solidFill>
                        <a:schemeClr val="tx2">
                          <a:lumMod val="60000"/>
                          <a:lumOff val="4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9602">
                <a:tc>
                  <a:txBody>
                    <a:bodyPr/>
                    <a:lstStyle/>
                    <a:p>
                      <a:r>
                        <a:rPr lang="en-US" dirty="0"/>
                        <a:t>Language </a:t>
                      </a:r>
                    </a:p>
                  </a:txBody>
                  <a:tcPr anchor="ctr">
                    <a:lnL w="76200" cap="flat" cmpd="sng" algn="ctr">
                      <a:solidFill>
                        <a:schemeClr val="tx2">
                          <a:lumMod val="60000"/>
                          <a:lumOff val="4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r>
                        <a:rPr lang="en-US" sz="1800" kern="1200" dirty="0" smtClean="0">
                          <a:solidFill>
                            <a:schemeClr val="tx1"/>
                          </a:solidFill>
                          <a:latin typeface="+mn-lt"/>
                          <a:ea typeface="+mn-ea"/>
                          <a:cs typeface="+mn-cs"/>
                        </a:rPr>
                        <a:t>64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r>
                        <a:rPr lang="en-US" sz="1800" kern="1200" dirty="0" smtClean="0">
                          <a:solidFill>
                            <a:schemeClr val="tx1"/>
                          </a:solidFill>
                          <a:latin typeface="+mn-lt"/>
                          <a:ea typeface="+mn-ea"/>
                          <a:cs typeface="+mn-cs"/>
                        </a:rPr>
                        <a:t>11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r>
                        <a:rPr lang="en-US" sz="1800" kern="1200" dirty="0" smtClean="0">
                          <a:solidFill>
                            <a:schemeClr val="tx1"/>
                          </a:solidFill>
                          <a:latin typeface="+mn-lt"/>
                          <a:ea typeface="+mn-ea"/>
                          <a:cs typeface="+mn-cs"/>
                        </a:rPr>
                        <a:t>77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r>
                        <a:rPr lang="en-US" sz="1800" kern="1200" dirty="0" smtClean="0">
                          <a:solidFill>
                            <a:schemeClr val="tx1"/>
                          </a:solidFill>
                          <a:latin typeface="+mn-lt"/>
                          <a:ea typeface="+mn-ea"/>
                          <a:cs typeface="+mn-cs"/>
                        </a:rPr>
                        <a:t>6,185,541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r>
                        <a:rPr lang="en-US" sz="1800" kern="1200" dirty="0" smtClean="0">
                          <a:solidFill>
                            <a:schemeClr val="tx1"/>
                          </a:solidFill>
                          <a:latin typeface="+mn-lt"/>
                          <a:ea typeface="+mn-ea"/>
                          <a:cs typeface="+mn-cs"/>
                        </a:rPr>
                        <a:t>6,420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r>
                        <a:rPr lang="en-US" sz="1800" kern="1200" dirty="0" smtClean="0">
                          <a:solidFill>
                            <a:schemeClr val="tx1"/>
                          </a:solidFill>
                          <a:latin typeface="+mn-lt"/>
                          <a:ea typeface="+mn-ea"/>
                          <a:cs typeface="+mn-cs"/>
                        </a:rPr>
                        <a:t>6,821.84 </a:t>
                      </a:r>
                    </a:p>
                  </a:txBody>
                  <a:tcPr anchor="ctr">
                    <a:lnL w="12700" cap="flat" cmpd="sng" algn="ctr">
                      <a:solidFill>
                        <a:schemeClr val="tx1"/>
                      </a:solidFill>
                      <a:prstDash val="solid"/>
                      <a:round/>
                      <a:headEnd type="none" w="med" len="med"/>
                      <a:tailEnd type="none" w="med" len="med"/>
                    </a:lnL>
                    <a:lnR w="76200" cap="flat" cmpd="sng" algn="ctr">
                      <a:solidFill>
                        <a:schemeClr val="tx2">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412595">
                <a:tc>
                  <a:txBody>
                    <a:bodyPr/>
                    <a:lstStyle/>
                    <a:p>
                      <a:r>
                        <a:rPr lang="en-US"/>
                        <a:t>Math </a:t>
                      </a:r>
                    </a:p>
                  </a:txBody>
                  <a:tcPr anchor="ctr">
                    <a:lnL w="76200" cap="flat" cmpd="sng" algn="ctr">
                      <a:solidFill>
                        <a:schemeClr val="tx2">
                          <a:lumMod val="60000"/>
                          <a:lumOff val="4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r>
                        <a:rPr lang="en-US" sz="1800" kern="1200" dirty="0" smtClean="0">
                          <a:solidFill>
                            <a:schemeClr val="tx1"/>
                          </a:solidFill>
                          <a:latin typeface="+mn-lt"/>
                          <a:ea typeface="+mn-ea"/>
                          <a:cs typeface="+mn-cs"/>
                        </a:rPr>
                        <a:t>211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r>
                        <a:rPr lang="en-US" sz="1800" kern="1200" dirty="0" smtClean="0">
                          <a:solidFill>
                            <a:schemeClr val="tx1"/>
                          </a:solidFill>
                          <a:latin typeface="+mn-lt"/>
                          <a:ea typeface="+mn-ea"/>
                          <a:cs typeface="+mn-cs"/>
                        </a:rPr>
                        <a:t>49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r>
                        <a:rPr lang="en-US" sz="1800" kern="1200" dirty="0" smtClean="0">
                          <a:solidFill>
                            <a:schemeClr val="tx1"/>
                          </a:solidFill>
                          <a:latin typeface="+mn-lt"/>
                          <a:ea typeface="+mn-ea"/>
                          <a:cs typeface="+mn-cs"/>
                        </a:rPr>
                        <a:t>166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r>
                        <a:rPr lang="en-US" sz="1800" kern="1200" dirty="0" smtClean="0">
                          <a:solidFill>
                            <a:schemeClr val="tx1"/>
                          </a:solidFill>
                          <a:latin typeface="+mn-lt"/>
                          <a:ea typeface="+mn-ea"/>
                          <a:cs typeface="+mn-cs"/>
                        </a:rPr>
                        <a:t>68,151,335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r>
                        <a:rPr lang="en-US" sz="1800" kern="1200" dirty="0" smtClean="0">
                          <a:solidFill>
                            <a:schemeClr val="tx1"/>
                          </a:solidFill>
                          <a:latin typeface="+mn-lt"/>
                          <a:ea typeface="+mn-ea"/>
                          <a:cs typeface="+mn-cs"/>
                        </a:rPr>
                        <a:t>30,317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r>
                        <a:rPr lang="en-US" sz="1800" kern="1200" dirty="0" smtClean="0">
                          <a:solidFill>
                            <a:schemeClr val="tx1"/>
                          </a:solidFill>
                          <a:latin typeface="+mn-lt"/>
                          <a:ea typeface="+mn-ea"/>
                          <a:cs typeface="+mn-cs"/>
                        </a:rPr>
                        <a:t>143,154.81 </a:t>
                      </a:r>
                    </a:p>
                  </a:txBody>
                  <a:tcPr anchor="ctr">
                    <a:lnL w="12700" cap="flat" cmpd="sng" algn="ctr">
                      <a:solidFill>
                        <a:schemeClr val="tx1"/>
                      </a:solidFill>
                      <a:prstDash val="solid"/>
                      <a:round/>
                      <a:headEnd type="none" w="med" len="med"/>
                      <a:tailEnd type="none" w="med" len="med"/>
                    </a:lnL>
                    <a:lnR w="76200" cap="flat" cmpd="sng" algn="ctr">
                      <a:solidFill>
                        <a:schemeClr val="tx2">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446048">
                <a:tc>
                  <a:txBody>
                    <a:bodyPr/>
                    <a:lstStyle/>
                    <a:p>
                      <a:r>
                        <a:rPr lang="en-US"/>
                        <a:t>Science </a:t>
                      </a:r>
                    </a:p>
                  </a:txBody>
                  <a:tcPr anchor="ctr">
                    <a:lnL w="76200" cap="flat" cmpd="sng" algn="ctr">
                      <a:solidFill>
                        <a:schemeClr val="tx2">
                          <a:lumMod val="60000"/>
                          <a:lumOff val="4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r>
                        <a:rPr lang="en-US" sz="1800" kern="1200" dirty="0" smtClean="0">
                          <a:solidFill>
                            <a:schemeClr val="tx1"/>
                          </a:solidFill>
                          <a:latin typeface="+mn-lt"/>
                          <a:ea typeface="+mn-ea"/>
                          <a:cs typeface="+mn-cs"/>
                        </a:rPr>
                        <a:t>91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r>
                        <a:rPr lang="en-US" sz="1800" kern="1200" dirty="0" smtClean="0">
                          <a:solidFill>
                            <a:schemeClr val="tx1"/>
                          </a:solidFill>
                          <a:latin typeface="+mn-lt"/>
                          <a:ea typeface="+mn-ea"/>
                          <a:cs typeface="+mn-cs"/>
                        </a:rPr>
                        <a:t>19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r>
                        <a:rPr lang="en-US" sz="1800" kern="1200" dirty="0" smtClean="0">
                          <a:solidFill>
                            <a:schemeClr val="tx1"/>
                          </a:solidFill>
                          <a:latin typeface="+mn-lt"/>
                          <a:ea typeface="+mn-ea"/>
                          <a:cs typeface="+mn-cs"/>
                        </a:rPr>
                        <a:t>86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r>
                        <a:rPr lang="en-US" sz="1800" kern="1200" dirty="0" smtClean="0">
                          <a:solidFill>
                            <a:schemeClr val="tx1"/>
                          </a:solidFill>
                          <a:latin typeface="+mn-lt"/>
                          <a:ea typeface="+mn-ea"/>
                          <a:cs typeface="+mn-cs"/>
                        </a:rPr>
                        <a:t>11,293,010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r>
                        <a:rPr lang="en-US" sz="1800" kern="1200" dirty="0" smtClean="0">
                          <a:solidFill>
                            <a:schemeClr val="tx1"/>
                          </a:solidFill>
                          <a:latin typeface="+mn-lt"/>
                          <a:ea typeface="+mn-ea"/>
                          <a:cs typeface="+mn-cs"/>
                        </a:rPr>
                        <a:t>14,192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r>
                        <a:rPr lang="en-US" sz="1800" kern="1200" dirty="0" smtClean="0">
                          <a:solidFill>
                            <a:schemeClr val="tx1"/>
                          </a:solidFill>
                          <a:latin typeface="+mn-lt"/>
                          <a:ea typeface="+mn-ea"/>
                          <a:cs typeface="+mn-cs"/>
                        </a:rPr>
                        <a:t>38,911.03 </a:t>
                      </a:r>
                    </a:p>
                  </a:txBody>
                  <a:tcPr anchor="ctr">
                    <a:lnL w="12700" cap="flat" cmpd="sng" algn="ctr">
                      <a:solidFill>
                        <a:schemeClr val="tx1"/>
                      </a:solidFill>
                      <a:prstDash val="solid"/>
                      <a:round/>
                      <a:headEnd type="none" w="med" len="med"/>
                      <a:tailEnd type="none" w="med" len="med"/>
                    </a:lnL>
                    <a:lnR w="76200" cap="flat" cmpd="sng" algn="ctr">
                      <a:solidFill>
                        <a:schemeClr val="tx2">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457200">
                <a:tc>
                  <a:txBody>
                    <a:bodyPr/>
                    <a:lstStyle/>
                    <a:p>
                      <a:r>
                        <a:rPr lang="en-US"/>
                        <a:t>Other </a:t>
                      </a:r>
                    </a:p>
                  </a:txBody>
                  <a:tcPr anchor="ctr">
                    <a:lnL w="76200" cap="flat" cmpd="sng" algn="ctr">
                      <a:solidFill>
                        <a:schemeClr val="tx2">
                          <a:lumMod val="60000"/>
                          <a:lumOff val="4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r>
                        <a:rPr lang="en-US" sz="1800" kern="1200" dirty="0" smtClean="0">
                          <a:solidFill>
                            <a:schemeClr val="tx1"/>
                          </a:solidFill>
                          <a:latin typeface="+mn-lt"/>
                          <a:ea typeface="+mn-ea"/>
                          <a:cs typeface="+mn-cs"/>
                        </a:rPr>
                        <a:t>18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r>
                        <a:rPr lang="en-US" sz="1800" kern="1200" dirty="0" smtClean="0">
                          <a:solidFill>
                            <a:schemeClr val="tx1"/>
                          </a:solidFill>
                          <a:latin typeface="+mn-lt"/>
                          <a:ea typeface="+mn-ea"/>
                          <a:cs typeface="+mn-cs"/>
                        </a:rPr>
                        <a:t>12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r>
                        <a:rPr lang="en-US" sz="1800" kern="1200" dirty="0" smtClean="0">
                          <a:solidFill>
                            <a:schemeClr val="tx1"/>
                          </a:solidFill>
                          <a:latin typeface="+mn-lt"/>
                          <a:ea typeface="+mn-ea"/>
                          <a:cs typeface="+mn-cs"/>
                        </a:rPr>
                        <a:t>40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r>
                        <a:rPr lang="en-US" sz="1800" kern="1200" dirty="0" smtClean="0">
                          <a:solidFill>
                            <a:schemeClr val="tx1"/>
                          </a:solidFill>
                          <a:latin typeface="+mn-lt"/>
                          <a:ea typeface="+mn-ea"/>
                          <a:cs typeface="+mn-cs"/>
                        </a:rPr>
                        <a:t>5,558,983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r>
                        <a:rPr lang="en-US" sz="1800" kern="1200" dirty="0" smtClean="0">
                          <a:solidFill>
                            <a:schemeClr val="tx1"/>
                          </a:solidFill>
                          <a:latin typeface="+mn-lt"/>
                          <a:ea typeface="+mn-ea"/>
                          <a:cs typeface="+mn-cs"/>
                        </a:rPr>
                        <a:t>9,697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r>
                        <a:rPr lang="en-US" sz="1800" kern="1200" dirty="0" smtClean="0">
                          <a:solidFill>
                            <a:schemeClr val="tx1"/>
                          </a:solidFill>
                          <a:latin typeface="+mn-lt"/>
                          <a:ea typeface="+mn-ea"/>
                          <a:cs typeface="+mn-cs"/>
                        </a:rPr>
                        <a:t>20,015.38 </a:t>
                      </a:r>
                    </a:p>
                  </a:txBody>
                  <a:tcPr anchor="ctr">
                    <a:lnL w="12700" cap="flat" cmpd="sng" algn="ctr">
                      <a:solidFill>
                        <a:schemeClr val="tx1"/>
                      </a:solidFill>
                      <a:prstDash val="solid"/>
                      <a:round/>
                      <a:headEnd type="none" w="med" len="med"/>
                      <a:tailEnd type="none" w="med" len="med"/>
                    </a:lnL>
                    <a:lnR w="76200" cap="flat" cmpd="sng" algn="ctr">
                      <a:solidFill>
                        <a:schemeClr val="tx2">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524009">
                <a:tc>
                  <a:txBody>
                    <a:bodyPr/>
                    <a:lstStyle/>
                    <a:p>
                      <a:r>
                        <a:rPr lang="en-US" b="1" dirty="0"/>
                        <a:t>Total</a:t>
                      </a:r>
                    </a:p>
                  </a:txBody>
                  <a:tcPr anchor="ctr">
                    <a:lnL w="76200" cap="flat" cmpd="sng" algn="ctr">
                      <a:solidFill>
                        <a:schemeClr val="tx2">
                          <a:lumMod val="60000"/>
                          <a:lumOff val="4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2">
                          <a:lumMod val="60000"/>
                          <a:lumOff val="40000"/>
                        </a:schemeClr>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r>
                        <a:rPr lang="en-US" sz="1800" b="1" kern="1200" dirty="0" smtClean="0">
                          <a:solidFill>
                            <a:schemeClr val="tx1"/>
                          </a:solidFill>
                          <a:latin typeface="+mn-lt"/>
                          <a:ea typeface="+mn-ea"/>
                          <a:cs typeface="+mn-cs"/>
                        </a:rPr>
                        <a:t>384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2">
                          <a:lumMod val="60000"/>
                          <a:lumOff val="40000"/>
                        </a:schemeClr>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r>
                        <a:rPr lang="en-US" sz="1800" b="1" kern="1200" dirty="0" smtClean="0">
                          <a:solidFill>
                            <a:schemeClr val="tx1"/>
                          </a:solidFill>
                          <a:latin typeface="+mn-lt"/>
                          <a:ea typeface="+mn-ea"/>
                          <a:cs typeface="+mn-cs"/>
                        </a:rPr>
                        <a:t>91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2">
                          <a:lumMod val="60000"/>
                          <a:lumOff val="40000"/>
                        </a:schemeClr>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r>
                        <a:rPr lang="en-US" sz="1800" b="1" kern="1200" dirty="0" smtClean="0">
                          <a:solidFill>
                            <a:schemeClr val="tx1"/>
                          </a:solidFill>
                          <a:latin typeface="+mn-lt"/>
                          <a:ea typeface="+mn-ea"/>
                          <a:cs typeface="+mn-cs"/>
                        </a:rPr>
                        <a:t>369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2">
                          <a:lumMod val="60000"/>
                          <a:lumOff val="40000"/>
                        </a:schemeClr>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r>
                        <a:rPr lang="en-US" sz="1800" b="1" kern="1200" dirty="0" smtClean="0">
                          <a:solidFill>
                            <a:schemeClr val="tx1"/>
                          </a:solidFill>
                          <a:latin typeface="+mn-lt"/>
                          <a:ea typeface="+mn-ea"/>
                          <a:cs typeface="+mn-cs"/>
                        </a:rPr>
                        <a:t>91,188,869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2">
                          <a:lumMod val="60000"/>
                          <a:lumOff val="40000"/>
                        </a:schemeClr>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r>
                        <a:rPr lang="en-US" sz="1800" b="1" kern="1200" dirty="0" smtClean="0">
                          <a:solidFill>
                            <a:schemeClr val="tx1"/>
                          </a:solidFill>
                          <a:latin typeface="+mn-lt"/>
                          <a:ea typeface="+mn-ea"/>
                          <a:cs typeface="+mn-cs"/>
                        </a:rPr>
                        <a:t>60,626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2">
                          <a:lumMod val="60000"/>
                          <a:lumOff val="40000"/>
                        </a:schemeClr>
                      </a:solidFill>
                      <a:prstDash val="solid"/>
                      <a:round/>
                      <a:headEnd type="none" w="med" len="med"/>
                      <a:tailEnd type="none" w="med" len="med"/>
                    </a:lnB>
                    <a:solidFill>
                      <a:schemeClr val="bg1">
                        <a:lumMod val="75000"/>
                      </a:schemeClr>
                    </a:solidFill>
                  </a:tcPr>
                </a:tc>
                <a:tc>
                  <a:txBody>
                    <a:bodyPr/>
                    <a:lstStyle/>
                    <a:p>
                      <a:pPr marL="0" algn="r" defTabSz="914400" rtl="0" eaLnBrk="1" latinLnBrk="0" hangingPunct="1"/>
                      <a:r>
                        <a:rPr lang="en-US" sz="1800" b="1" kern="1200" dirty="0" smtClean="0">
                          <a:solidFill>
                            <a:schemeClr val="tx1"/>
                          </a:solidFill>
                          <a:latin typeface="+mn-lt"/>
                          <a:ea typeface="+mn-ea"/>
                          <a:cs typeface="+mn-cs"/>
                        </a:rPr>
                        <a:t>208,903.06 </a:t>
                      </a:r>
                    </a:p>
                  </a:txBody>
                  <a:tcPr anchor="ctr">
                    <a:lnL w="12700" cap="flat" cmpd="sng" algn="ctr">
                      <a:solidFill>
                        <a:schemeClr val="tx1"/>
                      </a:solidFill>
                      <a:prstDash val="solid"/>
                      <a:round/>
                      <a:headEnd type="none" w="med" len="med"/>
                      <a:tailEnd type="none" w="med" len="med"/>
                    </a:lnL>
                    <a:lnR w="76200" cap="flat" cmpd="sng" algn="ctr">
                      <a:solidFill>
                        <a:schemeClr val="tx2">
                          <a:lumMod val="60000"/>
                          <a:lumOff val="4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0" cap="flat" cmpd="sng" algn="ctr">
                      <a:solidFill>
                        <a:schemeClr val="tx2">
                          <a:lumMod val="60000"/>
                          <a:lumOff val="40000"/>
                        </a:schemeClr>
                      </a:solidFill>
                      <a:prstDash val="solid"/>
                      <a:round/>
                      <a:headEnd type="none" w="med" len="med"/>
                      <a:tailEnd type="none" w="med" len="med"/>
                    </a:lnB>
                    <a:solidFill>
                      <a:schemeClr val="bg1">
                        <a:lumMod val="75000"/>
                      </a:schemeClr>
                    </a:solidFill>
                  </a:tcPr>
                </a:tc>
              </a:tr>
            </a:tbl>
          </a:graphicData>
        </a:graphic>
      </p:graphicFrame>
      <p:sp>
        <p:nvSpPr>
          <p:cNvPr id="10" name="TextBox 9"/>
          <p:cNvSpPr txBox="1"/>
          <p:nvPr/>
        </p:nvSpPr>
        <p:spPr>
          <a:xfrm>
            <a:off x="398585" y="4396154"/>
            <a:ext cx="1990610" cy="369332"/>
          </a:xfrm>
          <a:prstGeom prst="rect">
            <a:avLst/>
          </a:prstGeom>
          <a:noFill/>
        </p:spPr>
        <p:txBody>
          <a:bodyPr wrap="none" rtlCol="0">
            <a:spAutoFit/>
          </a:bodyPr>
          <a:lstStyle/>
          <a:p>
            <a:r>
              <a:rPr lang="en-US" dirty="0" smtClean="0"/>
              <a:t>As of October 2012</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kinds of data?</a:t>
            </a:r>
            <a:endParaRPr lang="en-US" dirty="0"/>
          </a:p>
        </p:txBody>
      </p:sp>
      <p:sp>
        <p:nvSpPr>
          <p:cNvPr id="3" name="Content Placeholder 2"/>
          <p:cNvSpPr>
            <a:spLocks noGrp="1"/>
          </p:cNvSpPr>
          <p:nvPr>
            <p:ph idx="1"/>
          </p:nvPr>
        </p:nvSpPr>
        <p:spPr/>
        <p:txBody>
          <a:bodyPr>
            <a:normAutofit/>
          </a:bodyPr>
          <a:lstStyle/>
          <a:p>
            <a:pPr>
              <a:lnSpc>
                <a:spcPct val="80000"/>
              </a:lnSpc>
            </a:pPr>
            <a:r>
              <a:rPr lang="en-US" sz="2800" dirty="0" smtClean="0"/>
              <a:t>By domain based on studies from the Learn Labs</a:t>
            </a:r>
            <a:endParaRPr lang="en-US" sz="2000" dirty="0" smtClean="0"/>
          </a:p>
          <a:p>
            <a:pPr lvl="2">
              <a:lnSpc>
                <a:spcPct val="80000"/>
              </a:lnSpc>
              <a:buNone/>
            </a:pPr>
            <a:endParaRPr lang="en-US" sz="1800" dirty="0" smtClean="0"/>
          </a:p>
          <a:p>
            <a:pPr>
              <a:lnSpc>
                <a:spcPct val="80000"/>
              </a:lnSpc>
            </a:pPr>
            <a:r>
              <a:rPr lang="en-US" sz="2800" dirty="0" smtClean="0"/>
              <a:t>Data from intelligent tutors</a:t>
            </a:r>
          </a:p>
          <a:p>
            <a:pPr>
              <a:lnSpc>
                <a:spcPct val="80000"/>
              </a:lnSpc>
            </a:pPr>
            <a:endParaRPr lang="en-US" sz="2800" dirty="0" smtClean="0"/>
          </a:p>
          <a:p>
            <a:pPr>
              <a:lnSpc>
                <a:spcPct val="80000"/>
              </a:lnSpc>
            </a:pPr>
            <a:r>
              <a:rPr lang="en-US" sz="2800" dirty="0" smtClean="0"/>
              <a:t>Data from online instruction</a:t>
            </a:r>
          </a:p>
          <a:p>
            <a:pPr>
              <a:lnSpc>
                <a:spcPct val="80000"/>
              </a:lnSpc>
            </a:pPr>
            <a:endParaRPr lang="en-US" sz="2800" dirty="0" smtClean="0"/>
          </a:p>
          <a:p>
            <a:pPr>
              <a:lnSpc>
                <a:spcPct val="80000"/>
              </a:lnSpc>
            </a:pPr>
            <a:r>
              <a:rPr lang="en-US" sz="2800" dirty="0" smtClean="0"/>
              <a:t>Data from games</a:t>
            </a:r>
          </a:p>
          <a:p>
            <a:pPr>
              <a:lnSpc>
                <a:spcPct val="80000"/>
              </a:lnSpc>
            </a:pPr>
            <a:endParaRPr lang="en-US" sz="2800" dirty="0" smtClean="0"/>
          </a:p>
          <a:p>
            <a:pPr>
              <a:lnSpc>
                <a:spcPct val="80000"/>
              </a:lnSpc>
            </a:pPr>
            <a:endParaRPr lang="en-US" sz="2800" dirty="0" smtClean="0"/>
          </a:p>
          <a:p>
            <a:pPr>
              <a:lnSpc>
                <a:spcPct val="80000"/>
              </a:lnSpc>
              <a:buNone/>
            </a:pPr>
            <a:r>
              <a:rPr lang="en-US" sz="2800" dirty="0" smtClean="0"/>
              <a:t>The data is fine grained at a transaction level!</a:t>
            </a:r>
            <a:endParaRPr lang="en-US" sz="2000" dirty="0" smtClean="0"/>
          </a:p>
          <a:p>
            <a:endParaRPr lang="en-US" dirty="0" smtClean="0"/>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Web Application</a:t>
            </a:r>
          </a:p>
        </p:txBody>
      </p:sp>
      <p:pic>
        <p:nvPicPr>
          <p:cNvPr id="15363" name="Picture 102" descr="2009-11-12_152110.png"/>
          <p:cNvPicPr>
            <a:picLocks noGrp="1" noChangeAspect="1"/>
          </p:cNvPicPr>
          <p:nvPr>
            <p:ph sz="half" idx="2"/>
          </p:nvPr>
        </p:nvPicPr>
        <p:blipFill>
          <a:blip r:embed="rId2" cstate="print"/>
          <a:srcRect t="4192" r="7416" b="11281"/>
          <a:stretch>
            <a:fillRect/>
          </a:stretch>
        </p:blipFill>
        <p:spPr>
          <a:xfrm>
            <a:off x="373063" y="1360488"/>
            <a:ext cx="3394075" cy="4648200"/>
          </a:xfrm>
          <a:noFill/>
        </p:spPr>
      </p:pic>
      <p:pic>
        <p:nvPicPr>
          <p:cNvPr id="15364" name="Picture 4" descr="figure2"/>
          <p:cNvPicPr>
            <a:picLocks noChangeAspect="1" noChangeArrowheads="1"/>
          </p:cNvPicPr>
          <p:nvPr/>
        </p:nvPicPr>
        <p:blipFill>
          <a:blip r:embed="rId3" cstate="print"/>
          <a:srcRect l="20779" t="12903" r="8060" b="5664"/>
          <a:stretch>
            <a:fillRect/>
          </a:stretch>
        </p:blipFill>
        <p:spPr bwMode="auto">
          <a:xfrm>
            <a:off x="3971925" y="1244600"/>
            <a:ext cx="4533900" cy="2833688"/>
          </a:xfrm>
          <a:prstGeom prst="rect">
            <a:avLst/>
          </a:prstGeom>
          <a:noFill/>
          <a:ln w="12700">
            <a:noFill/>
            <a:miter lim="800000"/>
            <a:headEnd/>
            <a:tailEnd/>
          </a:ln>
        </p:spPr>
      </p:pic>
      <p:pic>
        <p:nvPicPr>
          <p:cNvPr id="15365" name="Picture 1"/>
          <p:cNvPicPr>
            <a:picLocks noChangeAspect="1" noChangeArrowheads="1"/>
          </p:cNvPicPr>
          <p:nvPr/>
        </p:nvPicPr>
        <p:blipFill>
          <a:blip r:embed="rId4" cstate="print"/>
          <a:srcRect t="6784" r="26964" b="30827"/>
          <a:stretch>
            <a:fillRect/>
          </a:stretch>
        </p:blipFill>
        <p:spPr bwMode="auto">
          <a:xfrm>
            <a:off x="4991100" y="3535363"/>
            <a:ext cx="4152900" cy="3322637"/>
          </a:xfrm>
          <a:prstGeom prst="rect">
            <a:avLst/>
          </a:prstGeom>
          <a:noFill/>
          <a:ln w="12700">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4294967295"/>
          </p:nvPr>
        </p:nvSpPr>
        <p:spPr>
          <a:xfrm>
            <a:off x="457200" y="1066800"/>
            <a:ext cx="8229600" cy="5410200"/>
          </a:xfrm>
        </p:spPr>
        <p:txBody>
          <a:bodyPr/>
          <a:lstStyle/>
          <a:p>
            <a:pPr eaLnBrk="1" hangingPunct="1"/>
            <a:r>
              <a:rPr lang="en-US" sz="2400" dirty="0" smtClean="0"/>
              <a:t>Explore data through the DataShop tools</a:t>
            </a:r>
          </a:p>
          <a:p>
            <a:pPr eaLnBrk="1" hangingPunct="1"/>
            <a:r>
              <a:rPr lang="en-US" sz="2400" dirty="0" smtClean="0"/>
              <a:t>Where is DataShop?</a:t>
            </a:r>
          </a:p>
          <a:p>
            <a:pPr lvl="1" eaLnBrk="1" hangingPunct="1"/>
            <a:r>
              <a:rPr lang="en-US" sz="1600" dirty="0" smtClean="0"/>
              <a:t>http://pslcdatashop.org</a:t>
            </a:r>
          </a:p>
          <a:p>
            <a:pPr lvl="1" eaLnBrk="1" hangingPunct="1"/>
            <a:r>
              <a:rPr lang="en-US" sz="1600" dirty="0" smtClean="0"/>
              <a:t>Linked from DataShop homepage and learnlab.org</a:t>
            </a:r>
          </a:p>
          <a:p>
            <a:pPr lvl="2" eaLnBrk="1" hangingPunct="1"/>
            <a:r>
              <a:rPr lang="en-US" sz="1600" dirty="0" smtClean="0"/>
              <a:t>http://pslcdatashop.web.cmu.edu/about/</a:t>
            </a:r>
          </a:p>
          <a:p>
            <a:pPr lvl="2" eaLnBrk="1" hangingPunct="1"/>
            <a:r>
              <a:rPr lang="en-US" sz="1600" dirty="0" smtClean="0"/>
              <a:t>http://learnlab.org/technologies/datashop/index.php</a:t>
            </a:r>
          </a:p>
          <a:p>
            <a:pPr lvl="2" eaLnBrk="1" hangingPunct="1">
              <a:buFontTx/>
              <a:buNone/>
            </a:pPr>
            <a:endParaRPr lang="en-US" dirty="0" smtClean="0"/>
          </a:p>
        </p:txBody>
      </p:sp>
      <p:sp>
        <p:nvSpPr>
          <p:cNvPr id="6" name="Rectangle 2"/>
          <p:cNvSpPr txBox="1">
            <a:spLocks noChangeArrowheads="1"/>
          </p:cNvSpPr>
          <p:nvPr/>
        </p:nvSpPr>
        <p:spPr bwMode="auto">
          <a:xfrm>
            <a:off x="228600" y="228600"/>
            <a:ext cx="8458200" cy="609600"/>
          </a:xfrm>
          <a:prstGeom prst="rect">
            <a:avLst/>
          </a:prstGeom>
          <a:noFill/>
          <a:ln w="9525">
            <a:noFill/>
            <a:miter lim="800000"/>
            <a:headEnd/>
            <a:tailEnd/>
          </a:ln>
          <a:effectLst/>
        </p:spPr>
        <p:txBody>
          <a:bodyPr anchor="ctr"/>
          <a:lstStyle/>
          <a:p>
            <a:pPr>
              <a:defRPr/>
            </a:pPr>
            <a:r>
              <a:rPr lang="en-US" sz="4000" dirty="0"/>
              <a:t>Getting to DataShop</a:t>
            </a:r>
            <a:endParaRPr lang="en-US" sz="4000" kern="0" dirty="0">
              <a:solidFill>
                <a:schemeClr val="tx2"/>
              </a:solidFill>
              <a:latin typeface="+mj-lt"/>
              <a:ea typeface="+mj-ea"/>
              <a:cs typeface="+mj-cs"/>
            </a:endParaRPr>
          </a:p>
        </p:txBody>
      </p:sp>
      <p:pic>
        <p:nvPicPr>
          <p:cNvPr id="19461" name="Picture 2"/>
          <p:cNvPicPr>
            <a:picLocks noChangeAspect="1" noChangeArrowheads="1"/>
          </p:cNvPicPr>
          <p:nvPr/>
        </p:nvPicPr>
        <p:blipFill>
          <a:blip r:embed="rId3" cstate="print"/>
          <a:srcRect l="4857" t="17709" r="31026" b="47916"/>
          <a:stretch>
            <a:fillRect/>
          </a:stretch>
        </p:blipFill>
        <p:spPr bwMode="auto">
          <a:xfrm>
            <a:off x="4876800" y="3322638"/>
            <a:ext cx="4022725" cy="2011362"/>
          </a:xfrm>
          <a:prstGeom prst="rect">
            <a:avLst/>
          </a:prstGeom>
          <a:noFill/>
          <a:ln w="9525">
            <a:noFill/>
            <a:miter lim="800000"/>
            <a:headEnd/>
            <a:tailEnd/>
          </a:ln>
        </p:spPr>
      </p:pic>
      <p:pic>
        <p:nvPicPr>
          <p:cNvPr id="19462" name="Picture 3"/>
          <p:cNvPicPr>
            <a:picLocks noChangeAspect="1" noChangeArrowheads="1"/>
          </p:cNvPicPr>
          <p:nvPr/>
        </p:nvPicPr>
        <p:blipFill>
          <a:blip r:embed="rId4" cstate="print"/>
          <a:srcRect l="13358" t="16927" r="14996" b="40105"/>
          <a:stretch>
            <a:fillRect/>
          </a:stretch>
        </p:blipFill>
        <p:spPr bwMode="auto">
          <a:xfrm>
            <a:off x="152400" y="3352800"/>
            <a:ext cx="4495800" cy="2514600"/>
          </a:xfrm>
          <a:prstGeom prst="rect">
            <a:avLst/>
          </a:prstGeom>
          <a:noFill/>
          <a:ln w="9525">
            <a:noFill/>
            <a:miter lim="800000"/>
            <a:headEnd/>
            <a:tailEnd/>
          </a:ln>
        </p:spPr>
      </p:pic>
      <p:sp>
        <p:nvSpPr>
          <p:cNvPr id="15" name="Oval 14"/>
          <p:cNvSpPr/>
          <p:nvPr/>
        </p:nvSpPr>
        <p:spPr>
          <a:xfrm>
            <a:off x="838200" y="5334000"/>
            <a:ext cx="13716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6477000" y="4419600"/>
            <a:ext cx="13716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 name="Straight Connector 12"/>
          <p:cNvCxnSpPr/>
          <p:nvPr/>
        </p:nvCxnSpPr>
        <p:spPr>
          <a:xfrm>
            <a:off x="381000" y="838200"/>
            <a:ext cx="8153400" cy="1588"/>
          </a:xfrm>
          <a:prstGeom prst="line">
            <a:avLst/>
          </a:prstGeom>
          <a:ln w="12700">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9466" name="Slide Number Placeholder 9"/>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2D39354-6689-4A8A-9ABA-514770DB55E9}" type="slidenum">
              <a:rPr lang="en-US" sz="1400"/>
              <a:pPr algn="r"/>
              <a:t>8</a:t>
            </a:fld>
            <a:endParaRPr lang="en-US" sz="14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304800" y="228600"/>
            <a:ext cx="8229600" cy="609600"/>
          </a:xfrm>
        </p:spPr>
        <p:txBody>
          <a:bodyPr>
            <a:normAutofit fontScale="90000"/>
          </a:bodyPr>
          <a:lstStyle/>
          <a:p>
            <a:pPr algn="l" eaLnBrk="1" hangingPunct="1"/>
            <a:r>
              <a:rPr lang="en-US" smtClean="0"/>
              <a:t>Creating an account</a:t>
            </a:r>
          </a:p>
        </p:txBody>
      </p:sp>
      <p:sp>
        <p:nvSpPr>
          <p:cNvPr id="20483" name="Content Placeholder 2"/>
          <p:cNvSpPr>
            <a:spLocks noGrp="1"/>
          </p:cNvSpPr>
          <p:nvPr>
            <p:ph idx="4294967295"/>
          </p:nvPr>
        </p:nvSpPr>
        <p:spPr/>
        <p:txBody>
          <a:bodyPr/>
          <a:lstStyle/>
          <a:p>
            <a:pPr eaLnBrk="1" hangingPunct="1"/>
            <a:r>
              <a:rPr lang="en-US" dirty="0" smtClean="0"/>
              <a:t>On </a:t>
            </a:r>
            <a:r>
              <a:rPr lang="en-US" dirty="0" err="1" smtClean="0"/>
              <a:t>DataShop's</a:t>
            </a:r>
            <a:r>
              <a:rPr lang="en-US" dirty="0" smtClean="0"/>
              <a:t> home page, click </a:t>
            </a:r>
            <a:br>
              <a:rPr lang="en-US" dirty="0" smtClean="0"/>
            </a:br>
            <a:r>
              <a:rPr lang="en-US" dirty="0" smtClean="0"/>
              <a:t>"Sign up now". Complete the form to create your DataShop account.</a:t>
            </a:r>
          </a:p>
          <a:p>
            <a:pPr eaLnBrk="1" hangingPunct="1"/>
            <a:endParaRPr lang="en-US" dirty="0" smtClean="0"/>
          </a:p>
          <a:p>
            <a:pPr eaLnBrk="1" hangingPunct="1"/>
            <a:r>
              <a:rPr lang="en-US" sz="2400" dirty="0" smtClean="0"/>
              <a:t>If you’re a CMU student/staff/faculty, click “Log in with </a:t>
            </a:r>
            <a:r>
              <a:rPr lang="en-US" sz="2400" dirty="0" err="1" smtClean="0"/>
              <a:t>WebISO</a:t>
            </a:r>
            <a:r>
              <a:rPr lang="en-US" sz="2400" dirty="0" smtClean="0"/>
              <a:t>” to create your account.</a:t>
            </a:r>
          </a:p>
        </p:txBody>
      </p:sp>
      <p:sp>
        <p:nvSpPr>
          <p:cNvPr id="20484"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5B28E903-D3C3-4EB6-9117-86A5A732C246}" type="slidenum">
              <a:rPr lang="en-US" sz="1400"/>
              <a:pPr algn="r"/>
              <a:t>9</a:t>
            </a:fld>
            <a:endParaRPr lang="en-US" sz="140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2|0.7|23.:|3.:|16.4|0.:|1"/>
</p:tagLst>
</file>

<file path=ppt/tags/tag2.xml><?xml version="1.0" encoding="utf-8"?>
<p:tagLst xmlns:a="http://schemas.openxmlformats.org/drawingml/2006/main" xmlns:r="http://schemas.openxmlformats.org/officeDocument/2006/relationships" xmlns:p="http://schemas.openxmlformats.org/presentationml/2006/main">
  <p:tag name="TIMING" val="|7.:|4.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4813</TotalTime>
  <Words>1687</Words>
  <Application>Microsoft Office PowerPoint</Application>
  <PresentationFormat>On-screen Show (4:3)</PresentationFormat>
  <Paragraphs>341</Paragraphs>
  <Slides>36</Slides>
  <Notes>20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39" baseType="lpstr">
      <vt:lpstr>Office Theme</vt:lpstr>
      <vt:lpstr>Word 2007 Document</vt:lpstr>
      <vt:lpstr>Visio</vt:lpstr>
      <vt:lpstr>DataShop: An Educational Data Mining Platform for the Learning Science Community</vt:lpstr>
      <vt:lpstr>Pittsburgh Science of Learning Center (PSLC)</vt:lpstr>
      <vt:lpstr>Slide 3</vt:lpstr>
      <vt:lpstr>Repository</vt:lpstr>
      <vt:lpstr>How big is DataShop?</vt:lpstr>
      <vt:lpstr>What kinds of data?</vt:lpstr>
      <vt:lpstr>Web Application</vt:lpstr>
      <vt:lpstr>Slide 8</vt:lpstr>
      <vt:lpstr>Creating an account</vt:lpstr>
      <vt:lpstr>Getting access to datasets</vt:lpstr>
      <vt:lpstr>DataShop Terminology</vt:lpstr>
      <vt:lpstr>DataShop Terminology </vt:lpstr>
      <vt:lpstr>DataShop Terminology</vt:lpstr>
      <vt:lpstr>Getting the KC Model Right! </vt:lpstr>
      <vt:lpstr>What makes a good Cognitive Model?</vt:lpstr>
      <vt:lpstr>Good Cognitive Model =&gt; Good Learning Curve</vt:lpstr>
      <vt:lpstr>How do we make KC Models?</vt:lpstr>
      <vt:lpstr>Traditionally CTA has been used </vt:lpstr>
      <vt:lpstr>If Human centered CTA is not the answer</vt:lpstr>
      <vt:lpstr>Solution – Use computers </vt:lpstr>
      <vt:lpstr>Human-Machine Student Model Discovery</vt:lpstr>
      <vt:lpstr>Human-Machine Student Model Discovery</vt:lpstr>
      <vt:lpstr>A good cognitive model produces a learning curve</vt:lpstr>
      <vt:lpstr>Inspect curves for individual knowledge components (KCs)</vt:lpstr>
      <vt:lpstr>No apparent Learning</vt:lpstr>
      <vt:lpstr>Problems with Unexpected Error Rates</vt:lpstr>
      <vt:lpstr>These strategies suggest an improvement</vt:lpstr>
      <vt:lpstr>Redesign based on Discovered Model</vt:lpstr>
      <vt:lpstr>Discovering cognitive models from data</vt:lpstr>
      <vt:lpstr>Can a data-driven process be automated &amp; brought to scale?</vt:lpstr>
      <vt:lpstr>Discovery of new cognitive models: Strategy &amp; Results</vt:lpstr>
      <vt:lpstr>Logistic Regression Model of Student Performance &amp; Learning</vt:lpstr>
      <vt:lpstr>LFA –Model Search Process</vt:lpstr>
      <vt:lpstr>Cognitive Model Leaderboard for Geometry Area Data Set</vt:lpstr>
      <vt:lpstr>Summary</vt:lpstr>
      <vt:lpstr>http://pslcdatashop.org Questions?</vt:lpstr>
    </vt:vector>
  </TitlesOfParts>
  <Company>Worcester Polytechnic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Data Mining Overview</dc:title>
  <dc:creator>rsbaker</dc:creator>
  <cp:lastModifiedBy>John Stamper</cp:lastModifiedBy>
  <cp:revision>69</cp:revision>
  <dcterms:created xsi:type="dcterms:W3CDTF">2010-07-09T14:25:09Z</dcterms:created>
  <dcterms:modified xsi:type="dcterms:W3CDTF">2012-10-08T19:12:29Z</dcterms:modified>
</cp:coreProperties>
</file>