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1" r:id="rId6"/>
    <p:sldId id="268" r:id="rId7"/>
    <p:sldId id="269" r:id="rId8"/>
    <p:sldId id="273" r:id="rId9"/>
    <p:sldId id="262" r:id="rId10"/>
    <p:sldId id="270" r:id="rId11"/>
    <p:sldId id="271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9071" y="1219200"/>
            <a:ext cx="7536329" cy="1470025"/>
          </a:xfrm>
        </p:spPr>
        <p:txBody>
          <a:bodyPr lIns="0" anchor="b">
            <a:norm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err="1" smtClean="0"/>
              <a:t>MathML</a:t>
            </a:r>
            <a:r>
              <a:rPr kumimoji="0" lang="en-US" dirty="0" smtClean="0"/>
              <a:t> for OLI courses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447800" y="3276600"/>
            <a:ext cx="3962400" cy="381000"/>
          </a:xfrm>
          <a:ln>
            <a:noFill/>
          </a:ln>
        </p:spPr>
        <p:txBody>
          <a:bodyPr lIns="0"/>
          <a:lstStyle>
            <a:lvl1pPr marL="64008" indent="0" algn="l">
              <a:buNone/>
              <a:defRPr sz="2100" b="1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Hal Turner</a:t>
            </a:r>
          </a:p>
        </p:txBody>
      </p:sp>
      <p:sp>
        <p:nvSpPr>
          <p:cNvPr id="20" name="Subtitle 8"/>
          <p:cNvSpPr txBox="1">
            <a:spLocks/>
          </p:cNvSpPr>
          <p:nvPr userDrawn="1"/>
        </p:nvSpPr>
        <p:spPr>
          <a:xfrm>
            <a:off x="6781800" y="6248400"/>
            <a:ext cx="2057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>
            <a:noAutofit/>
          </a:bodyPr>
          <a:lstStyle>
            <a:lvl1pPr marL="64008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October 2012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953000"/>
            <a:ext cx="91440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8"/>
          <p:cNvSpPr txBox="1">
            <a:spLocks/>
          </p:cNvSpPr>
          <p:nvPr userDrawn="1"/>
        </p:nvSpPr>
        <p:spPr>
          <a:xfrm>
            <a:off x="1447800" y="3657600"/>
            <a:ext cx="3962400" cy="381000"/>
          </a:xfrm>
          <a:prstGeom prst="rect">
            <a:avLst/>
          </a:prstGeom>
          <a:ln>
            <a:noFill/>
          </a:ln>
        </p:spPr>
        <p:txBody>
          <a:bodyPr vert="horz" lIns="0">
            <a:normAutofit/>
          </a:bodyPr>
          <a:lstStyle>
            <a:lvl1pPr marL="64008" indent="0" algn="l">
              <a:buNone/>
              <a:defRPr sz="2100" b="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Asst. Course Developer / Support</a:t>
            </a:r>
          </a:p>
        </p:txBody>
      </p:sp>
      <p:pic>
        <p:nvPicPr>
          <p:cNvPr id="33" name="Picture 32" descr="9918 ColorWork_RGB_SecondaryCM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5410200"/>
            <a:ext cx="3505200" cy="1172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533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kumimoji="0" lang="en-US" dirty="0" smtClean="0"/>
              <a:t>Objectives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495800"/>
          </a:xfrm>
        </p:spPr>
        <p:txBody>
          <a:bodyPr lIns="0" tIns="0" rIns="0" bIns="0"/>
          <a:lstStyle>
            <a:lvl1pPr marL="0">
              <a:spcBef>
                <a:spcPts val="0"/>
              </a:spcBef>
              <a:defRPr sz="24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164592" lvl="0" indent="0">
              <a:buNone/>
            </a:pPr>
            <a:r>
              <a:rPr lang="en-US" dirty="0" smtClean="0"/>
              <a:t>By the end of this session, participants should be able to: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Describe the Open Learning Initiative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Summarize OLI goals and outcomes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Identify key aspects of the OLI approach to course design and improvement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Identify some internal and external initiatives that include OLI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33400"/>
            <a:ext cx="8229600" cy="3048000"/>
          </a:xfrm>
        </p:spPr>
        <p:txBody>
          <a:bodyPr lIns="0" tIns="0" rIns="0" bIns="0">
            <a:normAutofit/>
          </a:bodyPr>
          <a:lstStyle>
            <a:lvl1pPr marL="365760" indent="-182880">
              <a:lnSpc>
                <a:spcPct val="120000"/>
              </a:lnSpc>
              <a:spcBef>
                <a:spcPts val="0"/>
              </a:spcBef>
              <a:defRPr sz="4000" i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i="1" dirty="0" smtClean="0">
                <a:latin typeface="Times New Roman" charset="0"/>
                <a:cs typeface="Times New Roman" charset="0"/>
              </a:rPr>
              <a:t>“My quote here and it is a long quote so that I can see the text wrapping and also check the line-height.”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38200" y="3886200"/>
            <a:ext cx="3429000" cy="1143000"/>
          </a:xfrm>
        </p:spPr>
        <p:txBody>
          <a:bodyPr lIns="0" tIns="0" rIns="0" bIns="0"/>
          <a:lstStyle>
            <a:lvl1pPr marL="0" indent="0">
              <a:defRPr sz="2000"/>
            </a:lvl1pPr>
          </a:lstStyle>
          <a:p>
            <a:pPr lvl="0"/>
            <a:r>
              <a:rPr lang="en-US" dirty="0" smtClean="0"/>
              <a:t>Attribution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49579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buFont typeface="Arial" pitchFamily="34" charset="0"/>
              <a:buNone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495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bjec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2667000" cy="2666999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295400"/>
            <a:ext cx="5334000" cy="44958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267200"/>
            <a:ext cx="2667000" cy="307777"/>
          </a:xfrm>
        </p:spPr>
        <p:txBody>
          <a:bodyPr wrap="square" lIns="0" tIns="0" rIns="0" bIns="0">
            <a:spAutoFit/>
          </a:bodyPr>
          <a:lstStyle>
            <a:lvl1pPr marL="0">
              <a:buFont typeface="Arial" pitchFamily="34" charset="0"/>
              <a:buNone/>
              <a:defRPr sz="2000" baseline="0"/>
            </a:lvl1pPr>
          </a:lstStyle>
          <a:p>
            <a:pPr lvl="0"/>
            <a:r>
              <a:rPr lang="en-US" dirty="0" smtClean="0"/>
              <a:t>Caption </a:t>
            </a:r>
            <a:r>
              <a:rPr lang="en-US" dirty="0" err="1" smtClean="0"/>
              <a:t>caption</a:t>
            </a:r>
            <a:r>
              <a:rPr lang="en-US" dirty="0" smtClean="0"/>
              <a:t> </a:t>
            </a:r>
            <a:r>
              <a:rPr lang="en-US" dirty="0" err="1" smtClean="0"/>
              <a:t>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9800" y="1295401"/>
            <a:ext cx="2667000" cy="16764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5257800" cy="4495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19800" y="3352800"/>
            <a:ext cx="2667000" cy="16764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342899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8229600" cy="685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069848"/>
          </a:xfrm>
          <a:noFill/>
          <a:ln>
            <a:noFill/>
          </a:ln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Introducing a new topic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096000"/>
            <a:ext cx="9144000" cy="76200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3434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Paragraph text.</a:t>
            </a:r>
          </a:p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1" name="Text Placeholder 12"/>
          <p:cNvSpPr txBox="1">
            <a:spLocks/>
          </p:cNvSpPr>
          <p:nvPr/>
        </p:nvSpPr>
        <p:spPr>
          <a:xfrm>
            <a:off x="7010400" y="6248400"/>
            <a:ext cx="1676400" cy="457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 anchorCtr="0">
            <a:no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oli.cmu.edu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 descr="9918 ColorWork_Reverse_PrimaryCMU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6172200"/>
            <a:ext cx="2474326" cy="600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3" r:id="rId5"/>
    <p:sldLayoutId id="2147483674" r:id="rId6"/>
    <p:sldLayoutId id="2147483672" r:id="rId7"/>
    <p:sldLayoutId id="2147483666" r:id="rId8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None/>
        <a:defRPr kumimoji="0" lang="en-US" sz="2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lang="en-US" sz="2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lang="en-US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lang="en-US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lsoft.com/index.php?option=com_content&amp;task=view&amp;id=32&amp;Itemid=3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formulator-math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7467600" cy="1470025"/>
          </a:xfrm>
        </p:spPr>
        <p:txBody>
          <a:bodyPr/>
          <a:lstStyle/>
          <a:p>
            <a:r>
              <a:rPr lang="en-US" dirty="0" err="1"/>
              <a:t>MathML</a:t>
            </a:r>
            <a:r>
              <a:rPr lang="en-US" dirty="0"/>
              <a:t> for OLI courses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dirty="0" smtClean="0"/>
              <a:t>Hal Turner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formula using </a:t>
            </a:r>
            <a:r>
              <a:rPr lang="en-US" dirty="0" smtClean="0"/>
              <a:t>Formulator,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661314" cy="4501768"/>
          </a:xfrm>
        </p:spPr>
      </p:pic>
      <p:sp>
        <p:nvSpPr>
          <p:cNvPr id="6" name="TextBox 5"/>
          <p:cNvSpPr txBox="1"/>
          <p:nvPr/>
        </p:nvSpPr>
        <p:spPr>
          <a:xfrm>
            <a:off x="390525" y="16002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 tiles to insert/edit a symbol or construction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 example, Greek letters tile expands and includes Pi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6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formula using </a:t>
            </a:r>
            <a:r>
              <a:rPr lang="en-US" dirty="0" smtClean="0"/>
              <a:t>Formulator,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661314" cy="4501767"/>
          </a:xfrm>
        </p:spPr>
      </p:pic>
      <p:sp>
        <p:nvSpPr>
          <p:cNvPr id="6" name="TextBox 5"/>
          <p:cNvSpPr txBox="1"/>
          <p:nvPr/>
        </p:nvSpPr>
        <p:spPr>
          <a:xfrm>
            <a:off x="390525" y="1371600"/>
            <a:ext cx="251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 tiles to insert/edit a symbol or construction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 example, subscript/</a:t>
            </a:r>
            <a:br>
              <a:rPr lang="en-US" sz="2400" dirty="0" smtClean="0"/>
            </a:br>
            <a:r>
              <a:rPr lang="en-US" sz="2400" dirty="0" smtClean="0"/>
              <a:t>superscript tile expands and includes various orientations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formula using </a:t>
            </a:r>
            <a:r>
              <a:rPr lang="en-US" dirty="0" smtClean="0"/>
              <a:t>Formulator,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295400"/>
            <a:ext cx="5661312" cy="4501767"/>
          </a:xfrm>
        </p:spPr>
      </p:pic>
      <p:sp>
        <p:nvSpPr>
          <p:cNvPr id="6" name="TextBox 5"/>
          <p:cNvSpPr txBox="1"/>
          <p:nvPr/>
        </p:nvSpPr>
        <p:spPr>
          <a:xfrm>
            <a:off x="390525" y="1828800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Highlight and copy the XML in the </a:t>
            </a:r>
            <a:r>
              <a:rPr lang="en-US" sz="2400" dirty="0" err="1" smtClean="0"/>
              <a:t>MathML</a:t>
            </a:r>
            <a:r>
              <a:rPr lang="en-US" sz="2400" dirty="0" smtClean="0"/>
              <a:t> Text Editor pane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will be inserted in your page’s XML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2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formula in course page XML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687068"/>
            <a:ext cx="5661312" cy="3718431"/>
          </a:xfrm>
        </p:spPr>
      </p:pic>
      <p:sp>
        <p:nvSpPr>
          <p:cNvPr id="6" name="TextBox 5"/>
          <p:cNvSpPr txBox="1"/>
          <p:nvPr/>
        </p:nvSpPr>
        <p:spPr>
          <a:xfrm>
            <a:off x="390525" y="167640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Ensure !DOCTYPE including </a:t>
            </a:r>
            <a:r>
              <a:rPr lang="en-US" sz="2400" dirty="0" err="1" smtClean="0"/>
              <a:t>MathML</a:t>
            </a:r>
            <a:r>
              <a:rPr lang="en-US" sz="2400" dirty="0" smtClean="0"/>
              <a:t> feature is used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XML will resemble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2062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Resulting formulas in course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687068"/>
            <a:ext cx="5661311" cy="3718431"/>
          </a:xfrm>
        </p:spPr>
      </p:pic>
      <p:sp>
        <p:nvSpPr>
          <p:cNvPr id="6" name="TextBox 5"/>
          <p:cNvSpPr txBox="1"/>
          <p:nvPr/>
        </p:nvSpPr>
        <p:spPr>
          <a:xfrm>
            <a:off x="390525" y="2438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Resulting page contains </a:t>
            </a:r>
            <a:br>
              <a:rPr lang="en-US" sz="2400" dirty="0" smtClean="0"/>
            </a:br>
            <a:r>
              <a:rPr lang="en-US" sz="2400" dirty="0" smtClean="0"/>
              <a:t>high-quality representation of formulas</a:t>
            </a:r>
          </a:p>
        </p:txBody>
      </p:sp>
    </p:spTree>
    <p:extLst>
      <p:ext uri="{BB962C8B-B14F-4D97-AF65-F5344CB8AC3E}">
        <p14:creationId xmlns:p14="http://schemas.microsoft.com/office/powerpoint/2010/main" val="632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Formulator Support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372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Install Formulator and edit Preferences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Create formula using WYSIWYG editor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Copy XML output and paste into course page’s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Update course page’s DOCTYPE to enable </a:t>
            </a:r>
            <a:r>
              <a:rPr lang="en-US" sz="2400" dirty="0" err="1" smtClean="0"/>
              <a:t>MathML</a:t>
            </a:r>
            <a:r>
              <a:rPr lang="en-US" sz="2400" dirty="0" smtClean="0"/>
              <a:t> use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Formulator instructions, tutorials, and support on the developer’s website.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19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495800"/>
          </a:xfrm>
        </p:spPr>
        <p:txBody>
          <a:bodyPr lIns="0">
            <a:noAutofit/>
          </a:bodyPr>
          <a:lstStyle/>
          <a:p>
            <a:pPr marL="164592" lvl="0" indent="0"/>
            <a:r>
              <a:rPr lang="en-US" dirty="0"/>
              <a:t>By the end of this session, participants should be able to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Understand </a:t>
            </a:r>
            <a:r>
              <a:rPr lang="en-US" dirty="0" err="1" smtClean="0"/>
              <a:t>MathML</a:t>
            </a:r>
            <a:r>
              <a:rPr lang="en-US" dirty="0" smtClean="0"/>
              <a:t> and its purpose</a:t>
            </a:r>
            <a:endParaRPr lang="en-US" sz="10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Locate </a:t>
            </a:r>
            <a:r>
              <a:rPr lang="en-US" dirty="0" err="1" smtClean="0"/>
              <a:t>MathML’s</a:t>
            </a:r>
            <a:r>
              <a:rPr lang="en-US" dirty="0" smtClean="0"/>
              <a:t> use within the OLI Big Picture	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Install and configure Formulator software on a Windows computer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Create a formula using Formulator’s WSYWIG interface</a:t>
            </a:r>
          </a:p>
          <a:p>
            <a:pPr lvl="1">
              <a:buFont typeface="Arial"/>
              <a:buChar char="•"/>
            </a:pPr>
            <a:r>
              <a:rPr lang="en-US" dirty="0"/>
              <a:t>Enable </a:t>
            </a:r>
            <a:r>
              <a:rPr lang="en-US" dirty="0" err="1"/>
              <a:t>MathML</a:t>
            </a:r>
            <a:r>
              <a:rPr lang="en-US" dirty="0"/>
              <a:t> support in your workbook </a:t>
            </a:r>
            <a:r>
              <a:rPr lang="en-US" dirty="0" smtClean="0"/>
              <a:t>page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Insert Formulator’s output into XML of a course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MathML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382000" cy="449579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MathML</a:t>
            </a:r>
            <a:r>
              <a:rPr lang="en-US" sz="2400" dirty="0" smtClean="0"/>
              <a:t> is a markup language that enables the high-quality display of mathematical formulas on web pages.</a:t>
            </a:r>
          </a:p>
          <a:p>
            <a:endParaRPr lang="en-US" sz="2400" dirty="0"/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2400" dirty="0" smtClean="0"/>
              <a:t>More accessible than image- or text-only displays</a:t>
            </a:r>
            <a:endParaRPr lang="en-US" sz="2400" dirty="0" smtClean="0"/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2400" dirty="0" smtClean="0"/>
              <a:t>Used only for display of formulas in </a:t>
            </a:r>
            <a:r>
              <a:rPr lang="en-US" sz="2400" dirty="0" err="1" smtClean="0"/>
              <a:t>MathML</a:t>
            </a:r>
            <a:r>
              <a:rPr lang="en-US" sz="2400" dirty="0" smtClean="0"/>
              <a:t>, not for semantics or interactivity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MathML</a:t>
            </a:r>
            <a:r>
              <a:rPr lang="en-US" dirty="0" smtClean="0"/>
              <a:t> in The Big Picture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6015316" cy="4724399"/>
          </a:xfrm>
        </p:spPr>
      </p:pic>
      <p:sp>
        <p:nvSpPr>
          <p:cNvPr id="4" name="TextBox 3"/>
          <p:cNvSpPr txBox="1"/>
          <p:nvPr/>
        </p:nvSpPr>
        <p:spPr>
          <a:xfrm>
            <a:off x="533400" y="262958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Formulator 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29600" cy="4419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Download and install Formulator</a:t>
            </a:r>
            <a:br>
              <a:rPr lang="en-US" sz="2400" dirty="0" smtClean="0"/>
            </a:br>
            <a:r>
              <a:rPr lang="en-US" sz="2400" u="sng" dirty="0">
                <a:hlinkClick r:id="rId2"/>
              </a:rPr>
              <a:t>http://sourceforge.net/projects/formulator-math</a:t>
            </a:r>
            <a:r>
              <a:rPr lang="en-US" sz="2400" u="sng" dirty="0" smtClean="0">
                <a:hlinkClick r:id="rId2"/>
              </a:rPr>
              <a:t>/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2400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Named “</a:t>
            </a:r>
            <a:r>
              <a:rPr lang="en-US" sz="2400" dirty="0" err="1" smtClean="0"/>
              <a:t>MathML</a:t>
            </a:r>
            <a:r>
              <a:rPr lang="en-US" sz="2400" dirty="0" smtClean="0"/>
              <a:t> Weaver” in folder</a:t>
            </a:r>
            <a:br>
              <a:rPr lang="en-US" sz="2400" dirty="0" smtClean="0"/>
            </a:br>
            <a:r>
              <a:rPr lang="en-US" sz="2400" dirty="0" err="1"/>
              <a:t>Hermitech</a:t>
            </a:r>
            <a:r>
              <a:rPr lang="en-US" sz="2400" dirty="0"/>
              <a:t> Laboratory &gt; Formulator </a:t>
            </a:r>
            <a:r>
              <a:rPr lang="en-US" sz="2400" dirty="0" smtClean="0"/>
              <a:t>4.0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Formulator is Windows-only, and thus cannot be installed on a Mac; for a Mac editor follow this link</a:t>
            </a:r>
            <a:br>
              <a:rPr lang="en-US" sz="2400" dirty="0" smtClean="0"/>
            </a:br>
            <a:endParaRPr lang="en-US" sz="2400" dirty="0" smtClean="0"/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2300" dirty="0"/>
              <a:t>http://mac.softpedia.com/get/Math-Scientific/MathML-wysiwyg-Editor.shtml</a:t>
            </a:r>
            <a:endParaRPr lang="en-US" sz="23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Formulator Setup,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219200"/>
            <a:ext cx="4029510" cy="383234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267200" cy="3554819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Update preferences to format output for use with OLI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2200" dirty="0" smtClean="0"/>
              <a:t>Update </a:t>
            </a:r>
            <a:r>
              <a:rPr lang="en-US" sz="2200" dirty="0"/>
              <a:t>namespace to format output for OLI </a:t>
            </a:r>
            <a:r>
              <a:rPr lang="en-US" sz="2200" dirty="0" smtClean="0"/>
              <a:t>use:</a:t>
            </a:r>
            <a:br>
              <a:rPr lang="en-US" sz="2200" dirty="0" smtClean="0"/>
            </a:br>
            <a:endParaRPr lang="en-US" sz="2200" dirty="0" smtClean="0"/>
          </a:p>
          <a:p>
            <a:pPr marL="1266444" lvl="2" indent="-342900">
              <a:buFont typeface="Arial" pitchFamily="34" charset="0"/>
              <a:buChar char="•"/>
            </a:pPr>
            <a:r>
              <a:rPr lang="en-US" sz="2200" dirty="0" smtClean="0"/>
              <a:t>Edit </a:t>
            </a:r>
            <a:r>
              <a:rPr lang="en-US" sz="2200" dirty="0"/>
              <a:t>(menu) &gt; Preferences &gt; Translate to </a:t>
            </a:r>
            <a:r>
              <a:rPr lang="en-US" sz="2200" dirty="0" err="1"/>
              <a:t>MathML</a:t>
            </a:r>
            <a:r>
              <a:rPr lang="en-US" sz="2200" dirty="0"/>
              <a:t> &gt; Namespace ‘</a:t>
            </a:r>
            <a:r>
              <a:rPr lang="en-US" sz="2200" dirty="0" smtClean="0"/>
              <a:t>m’</a:t>
            </a:r>
          </a:p>
        </p:txBody>
      </p:sp>
    </p:spTree>
    <p:extLst>
      <p:ext uri="{BB962C8B-B14F-4D97-AF65-F5344CB8AC3E}">
        <p14:creationId xmlns:p14="http://schemas.microsoft.com/office/powerpoint/2010/main" val="35191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Formulator Setup,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47800"/>
            <a:ext cx="4029509" cy="383234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267200" cy="4570482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Update preferences to format output for use with OLI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2200" dirty="0"/>
              <a:t>Update Live Edit function so text edit box immediately reflects </a:t>
            </a:r>
            <a:r>
              <a:rPr lang="en-US" sz="2200" dirty="0" smtClean="0"/>
              <a:t>changes</a:t>
            </a:r>
            <a:br>
              <a:rPr lang="en-US" sz="2200" dirty="0" smtClean="0"/>
            </a:br>
            <a:endParaRPr lang="en-US" sz="2200" dirty="0"/>
          </a:p>
          <a:p>
            <a:pPr marL="1266444" lvl="2" indent="-342900">
              <a:buFont typeface="Arial" pitchFamily="34" charset="0"/>
              <a:buChar char="•"/>
            </a:pPr>
            <a:r>
              <a:rPr lang="en-US" sz="2200" dirty="0"/>
              <a:t>Edit (menu) &gt; Preferences &gt; Environment &gt; Update </a:t>
            </a:r>
            <a:r>
              <a:rPr lang="en-US" sz="2200" dirty="0" err="1"/>
              <a:t>MathML</a:t>
            </a:r>
            <a:r>
              <a:rPr lang="en-US" sz="2200" dirty="0"/>
              <a:t> editor on-the-fly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25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Formulator Setup,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8" y="1828800"/>
            <a:ext cx="4807798" cy="382306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228600" y="2133600"/>
            <a:ext cx="4038600" cy="2993127"/>
          </a:xfrm>
        </p:spPr>
        <p:txBody>
          <a:bodyPr wrap="square">
            <a:spAutoFit/>
          </a:bodyPr>
          <a:lstStyle/>
          <a:p>
            <a:pPr marL="1266444" lvl="2" indent="-342900" fontAlgn="base">
              <a:buFont typeface="Arial" pitchFamily="34" charset="0"/>
              <a:buChar char="•"/>
            </a:pPr>
            <a:r>
              <a:rPr lang="en-US" sz="2100" dirty="0" smtClean="0"/>
              <a:t>OLI </a:t>
            </a:r>
            <a:r>
              <a:rPr lang="en-US" sz="2100" dirty="0"/>
              <a:t>uses Formulator’s Presentation-mode output; hide the Content-mode toolbar</a:t>
            </a:r>
            <a:r>
              <a:rPr lang="en-US" sz="2100" dirty="0" smtClean="0"/>
              <a:t>:</a:t>
            </a:r>
            <a:br>
              <a:rPr lang="en-US" sz="2100" dirty="0" smtClean="0"/>
            </a:br>
            <a:endParaRPr lang="en-US" sz="2100" dirty="0"/>
          </a:p>
          <a:p>
            <a:pPr lvl="4" fontAlgn="base"/>
            <a:r>
              <a:rPr lang="en-US" sz="2200" dirty="0"/>
              <a:t>View (menu) &gt; View Toolbar &gt; (uncheck) </a:t>
            </a:r>
            <a:r>
              <a:rPr lang="en-US" sz="2200" dirty="0" smtClean="0"/>
              <a:t>Content</a:t>
            </a:r>
            <a:r>
              <a:rPr lang="en-US" sz="2100" dirty="0"/>
              <a:t/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52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Update preferences to format output for use with 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formula using Formulator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057400"/>
                <a:ext cx="7696200" cy="342899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400" dirty="0" smtClean="0"/>
                  <a:t>Circumference of a circle: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𝐶</m:t>
                      </m:r>
                      <m:r>
                        <a:rPr lang="en-US" sz="4000" b="0" i="1" smtClean="0">
                          <a:latin typeface="Cambria Math"/>
                        </a:rPr>
                        <m:t>=2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sz="40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algn="ctr"/>
                <a:r>
                  <a:rPr lang="en-US" sz="2400" dirty="0" smtClean="0"/>
                  <a:t>Area of a circle: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𝐴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r>
                        <a:rPr lang="el-GR" sz="400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40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057400"/>
                <a:ext cx="7696200" cy="3428999"/>
              </a:xfrm>
              <a:blipFill rotWithShape="1">
                <a:blip r:embed="rId2"/>
                <a:stretch>
                  <a:fillRect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LI template">
  <a:themeElements>
    <a:clrScheme name="OLI">
      <a:dk1>
        <a:sysClr val="windowText" lastClr="000000"/>
      </a:dk1>
      <a:lt1>
        <a:sysClr val="window" lastClr="FFFFFF"/>
      </a:lt1>
      <a:dk2>
        <a:srgbClr val="0B435F"/>
      </a:dk2>
      <a:lt2>
        <a:srgbClr val="FFF5EC"/>
      </a:lt2>
      <a:accent1>
        <a:srgbClr val="0B435F"/>
      </a:accent1>
      <a:accent2>
        <a:srgbClr val="1371B2"/>
      </a:accent2>
      <a:accent3>
        <a:srgbClr val="709E30"/>
      </a:accent3>
      <a:accent4>
        <a:srgbClr val="EA7150"/>
      </a:accent4>
      <a:accent5>
        <a:srgbClr val="FAAF3C"/>
      </a:accent5>
      <a:accent6>
        <a:srgbClr val="BF0000"/>
      </a:accent6>
      <a:hlink>
        <a:srgbClr val="1371B2"/>
      </a:hlink>
      <a:folHlink>
        <a:srgbClr val="0B435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OLI template</Template>
  <TotalTime>555</TotalTime>
  <Words>275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OLI template</vt:lpstr>
      <vt:lpstr>MathML for OLI courses</vt:lpstr>
      <vt:lpstr>Objectives</vt:lpstr>
      <vt:lpstr>What is MathML?</vt:lpstr>
      <vt:lpstr>MathML in The Big Picture</vt:lpstr>
      <vt:lpstr>Formulator Setup</vt:lpstr>
      <vt:lpstr>Formulator Setup, cont.</vt:lpstr>
      <vt:lpstr>Formulator Setup, cont.</vt:lpstr>
      <vt:lpstr>Formulator Setup, cont.</vt:lpstr>
      <vt:lpstr>Create formula using Formulator</vt:lpstr>
      <vt:lpstr>Create formula using Formulator, cont.</vt:lpstr>
      <vt:lpstr>Create formula using Formulator, cont.</vt:lpstr>
      <vt:lpstr>Create formula using Formulator, cont.</vt:lpstr>
      <vt:lpstr>Insert formula in course page XML</vt:lpstr>
      <vt:lpstr>Resulting formulas in course page</vt:lpstr>
      <vt:lpstr>Summary and Formulator Support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MathML for OLI courses</dc:title>
  <dc:creator>Harold Turner</dc:creator>
  <cp:lastModifiedBy>Harold Turner</cp:lastModifiedBy>
  <cp:revision>16</cp:revision>
  <dcterms:created xsi:type="dcterms:W3CDTF">2012-10-02T16:36:29Z</dcterms:created>
  <dcterms:modified xsi:type="dcterms:W3CDTF">2012-10-03T01:51:52Z</dcterms:modified>
</cp:coreProperties>
</file>