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41" r:id="rId3"/>
    <p:sldId id="337" r:id="rId4"/>
    <p:sldId id="346" r:id="rId5"/>
    <p:sldId id="338" r:id="rId6"/>
    <p:sldId id="339" r:id="rId7"/>
    <p:sldId id="340" r:id="rId8"/>
    <p:sldId id="342" r:id="rId9"/>
    <p:sldId id="344" r:id="rId10"/>
    <p:sldId id="345" r:id="rId11"/>
    <p:sldId id="343" r:id="rId12"/>
    <p:sldId id="323" r:id="rId13"/>
    <p:sldId id="349" r:id="rId14"/>
    <p:sldId id="348" r:id="rId15"/>
    <p:sldId id="350" r:id="rId16"/>
    <p:sldId id="351" r:id="rId17"/>
    <p:sldId id="352" r:id="rId18"/>
    <p:sldId id="327" r:id="rId19"/>
    <p:sldId id="353" r:id="rId20"/>
    <p:sldId id="332" r:id="rId21"/>
    <p:sldId id="334" r:id="rId22"/>
    <p:sldId id="333" r:id="rId23"/>
    <p:sldId id="355" r:id="rId24"/>
    <p:sldId id="356" r:id="rId25"/>
    <p:sldId id="336" r:id="rId26"/>
    <p:sldId id="357" r:id="rId27"/>
    <p:sldId id="359" r:id="rId28"/>
    <p:sldId id="360" r:id="rId29"/>
    <p:sldId id="361" r:id="rId30"/>
    <p:sldId id="362" r:id="rId31"/>
    <p:sldId id="363" r:id="rId32"/>
    <p:sldId id="364" r:id="rId33"/>
    <p:sldId id="365" r:id="rId34"/>
    <p:sldId id="366" r:id="rId35"/>
    <p:sldId id="367" r:id="rId36"/>
    <p:sldId id="371" r:id="rId37"/>
    <p:sldId id="368" r:id="rId38"/>
    <p:sldId id="372" r:id="rId39"/>
    <p:sldId id="369" r:id="rId40"/>
    <p:sldId id="373" r:id="rId41"/>
    <p:sldId id="370" r:id="rId42"/>
    <p:sldId id="35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4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97" autoAdjust="0"/>
  </p:normalViewPr>
  <p:slideViewPr>
    <p:cSldViewPr>
      <p:cViewPr>
        <p:scale>
          <a:sx n="80" d="100"/>
          <a:sy n="80" d="100"/>
        </p:scale>
        <p:origin x="-8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title>
      <c:layout/>
    </c:title>
    <c:plotArea>
      <c:layout/>
      <c:barChart>
        <c:barDir val="col"/>
        <c:grouping val="clustered"/>
        <c:ser>
          <c:idx val="0"/>
          <c:order val="0"/>
          <c:tx>
            <c:strRef>
              <c:f>Sheet1!$B$1</c:f>
              <c:strCache>
                <c:ptCount val="1"/>
                <c:pt idx="0">
                  <c:v>Percent Correct</c:v>
                </c:pt>
              </c:strCache>
            </c:strRef>
          </c:tx>
          <c:spPr>
            <a:solidFill>
              <a:srgbClr val="9A0624"/>
            </a:solidFill>
          </c:spPr>
          <c:cat>
            <c:strRef>
              <c:f>Sheet1!$A$2:$A$4</c:f>
              <c:strCache>
                <c:ptCount val="3"/>
                <c:pt idx="0">
                  <c:v>Story</c:v>
                </c:pt>
                <c:pt idx="1">
                  <c:v>Word</c:v>
                </c:pt>
                <c:pt idx="2">
                  <c:v>Equation</c:v>
                </c:pt>
              </c:strCache>
            </c:strRef>
          </c:cat>
          <c:val>
            <c:numRef>
              <c:f>Sheet1!$B$2:$B$4</c:f>
              <c:numCache>
                <c:formatCode>0%</c:formatCode>
                <c:ptCount val="3"/>
                <c:pt idx="0">
                  <c:v>0.70000000000000029</c:v>
                </c:pt>
                <c:pt idx="1">
                  <c:v>0.61000000000000032</c:v>
                </c:pt>
                <c:pt idx="2">
                  <c:v>0.42000000000000015</c:v>
                </c:pt>
              </c:numCache>
            </c:numRef>
          </c:val>
        </c:ser>
        <c:dLbls>
          <c:showVal val="1"/>
        </c:dLbls>
        <c:axId val="135624576"/>
        <c:axId val="136172672"/>
      </c:barChart>
      <c:catAx>
        <c:axId val="135624576"/>
        <c:scaling>
          <c:orientation val="minMax"/>
        </c:scaling>
        <c:axPos val="b"/>
        <c:tickLblPos val="nextTo"/>
        <c:crossAx val="136172672"/>
        <c:crosses val="autoZero"/>
        <c:auto val="1"/>
        <c:lblAlgn val="ctr"/>
        <c:lblOffset val="100"/>
      </c:catAx>
      <c:valAx>
        <c:axId val="136172672"/>
        <c:scaling>
          <c:orientation val="minMax"/>
        </c:scaling>
        <c:axPos val="l"/>
        <c:majorGridlines/>
        <c:numFmt formatCode="0%" sourceLinked="1"/>
        <c:tickLblPos val="nextTo"/>
        <c:crossAx val="135624576"/>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title>
      <c:layout/>
    </c:title>
    <c:plotArea>
      <c:layout/>
      <c:barChart>
        <c:barDir val="col"/>
        <c:grouping val="clustered"/>
        <c:ser>
          <c:idx val="0"/>
          <c:order val="0"/>
          <c:tx>
            <c:strRef>
              <c:f>Sheet1!$B$1</c:f>
              <c:strCache>
                <c:ptCount val="1"/>
                <c:pt idx="0">
                  <c:v>% Correctly Ranking Problem Difficulty</c:v>
                </c:pt>
              </c:strCache>
            </c:strRef>
          </c:tx>
          <c:spPr>
            <a:solidFill>
              <a:srgbClr val="9A0624"/>
            </a:solidFill>
          </c:spPr>
          <c:cat>
            <c:strRef>
              <c:f>Sheet1!$A$2:$A$4</c:f>
              <c:strCache>
                <c:ptCount val="3"/>
                <c:pt idx="0">
                  <c:v>Elementary Teachers</c:v>
                </c:pt>
                <c:pt idx="1">
                  <c:v>Middle School Teachers</c:v>
                </c:pt>
                <c:pt idx="2">
                  <c:v>High School Teachers</c:v>
                </c:pt>
              </c:strCache>
            </c:strRef>
          </c:cat>
          <c:val>
            <c:numRef>
              <c:f>Sheet1!$B$2:$B$4</c:f>
              <c:numCache>
                <c:formatCode>0%</c:formatCode>
                <c:ptCount val="3"/>
                <c:pt idx="0">
                  <c:v>0.45</c:v>
                </c:pt>
                <c:pt idx="1">
                  <c:v>0.25</c:v>
                </c:pt>
                <c:pt idx="2">
                  <c:v>6.0000000000000026E-2</c:v>
                </c:pt>
              </c:numCache>
            </c:numRef>
          </c:val>
        </c:ser>
        <c:axId val="177593728"/>
        <c:axId val="241910912"/>
      </c:barChart>
      <c:catAx>
        <c:axId val="177593728"/>
        <c:scaling>
          <c:orientation val="minMax"/>
        </c:scaling>
        <c:axPos val="b"/>
        <c:tickLblPos val="nextTo"/>
        <c:crossAx val="241910912"/>
        <c:crosses val="autoZero"/>
        <c:auto val="1"/>
        <c:lblAlgn val="ctr"/>
        <c:lblOffset val="100"/>
      </c:catAx>
      <c:valAx>
        <c:axId val="241910912"/>
        <c:scaling>
          <c:orientation val="minMax"/>
          <c:max val="1"/>
        </c:scaling>
        <c:axPos val="l"/>
        <c:majorGridlines/>
        <c:numFmt formatCode="0%" sourceLinked="1"/>
        <c:tickLblPos val="nextTo"/>
        <c:crossAx val="177593728"/>
        <c:crosses val="autoZero"/>
        <c:crossBetween val="between"/>
      </c:valAx>
    </c:plotArea>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CB8EF1-888E-47DD-B6F6-02E3D5A2A88A}" type="datetimeFigureOut">
              <a:rPr lang="en-US" smtClean="0"/>
              <a:t>10/3/2012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064B91-2022-42F8-812B-E1B16A02E54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3470636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Geneva" pitchFamily="-65" charset="0"/>
              <a:cs typeface="Geneva" pitchFamily="-65" charset="0"/>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453AE7-30E8-49DD-BE28-CBB27BF62D52}" type="slidenum">
              <a:rPr lang="en-US" smtClean="0">
                <a:latin typeface="45 Helvetica Light" pitchFamily="-110" charset="0"/>
              </a:rPr>
              <a:pPr/>
              <a:t>16</a:t>
            </a:fld>
            <a:endParaRPr lang="en-US" smtClean="0">
              <a:latin typeface="45 Helvetica Light" pitchFamily="-110"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Geneva" pitchFamily="-65" charset="0"/>
              <a:cs typeface="Geneva" pitchFamily="-65" charset="0"/>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3882B7-C4B6-4119-813A-B34E635BDF94}" type="slidenum">
              <a:rPr lang="en-US" smtClean="0">
                <a:latin typeface="45 Helvetica Light" pitchFamily="-110" charset="0"/>
              </a:rPr>
              <a:pPr/>
              <a:t>18</a:t>
            </a:fld>
            <a:endParaRPr lang="en-US" smtClean="0">
              <a:latin typeface="45 Helvetica Light" pitchFamily="-110"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Geneva" pitchFamily="-65" charset="0"/>
              <a:cs typeface="Geneva" pitchFamily="-65" charset="0"/>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3882B7-C4B6-4119-813A-B34E635BDF94}" type="slidenum">
              <a:rPr lang="en-US" smtClean="0">
                <a:latin typeface="45 Helvetica Light" pitchFamily="-110" charset="0"/>
              </a:rPr>
              <a:pPr/>
              <a:t>19</a:t>
            </a:fld>
            <a:endParaRPr lang="en-US" smtClean="0">
              <a:latin typeface="45 Helvetica Light" pitchFamily="-110"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a:lstStyle/>
          <a:p>
            <a:fld id="{E0495EB8-FF73-49F7-91C4-6FA7F458F1E2}" type="slidenum">
              <a:rPr lang="en-US"/>
              <a:pPr/>
              <a:t>27</a:t>
            </a:fld>
            <a:endParaRPr lang="en-US"/>
          </a:p>
        </p:txBody>
      </p:sp>
      <p:sp>
        <p:nvSpPr>
          <p:cNvPr id="47107" name="Rectangle 2"/>
          <p:cNvSpPr>
            <a:spLocks noChangeArrowheads="1"/>
          </p:cNvSpPr>
          <p:nvPr>
            <p:ph type="sldImg"/>
          </p:nvPr>
        </p:nvSpPr>
        <p:spPr bwMode="auto">
          <a:solidFill>
            <a:srgbClr val="FFFFFF"/>
          </a:solidFill>
          <a:ln>
            <a:solidFill>
              <a:srgbClr val="000000"/>
            </a:solidFill>
            <a:miter lim="800000"/>
            <a:headEnd/>
            <a:tailEnd/>
          </a:ln>
        </p:spPr>
      </p:sp>
      <p:sp>
        <p:nvSpPr>
          <p:cNvPr id="47108" name="Rectangle 3"/>
          <p:cNvSpPr>
            <a:spLocks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endParaRPr 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7277F6FF-2A11-4B9A-8488-C85F4568AB41}" type="slidenum">
              <a:rPr lang="en-US"/>
              <a:pPr/>
              <a:t>28</a:t>
            </a:fld>
            <a:endParaRPr lang="en-US"/>
          </a:p>
        </p:txBody>
      </p:sp>
      <p:sp>
        <p:nvSpPr>
          <p:cNvPr id="49155" name="Rectangle 1026"/>
          <p:cNvSpPr>
            <a:spLocks noChangeArrowheads="1"/>
          </p:cNvSpPr>
          <p:nvPr>
            <p:ph type="sldImg"/>
          </p:nvPr>
        </p:nvSpPr>
        <p:spPr bwMode="auto">
          <a:solidFill>
            <a:srgbClr val="FFFFFF"/>
          </a:solidFill>
          <a:ln>
            <a:solidFill>
              <a:srgbClr val="000000"/>
            </a:solidFill>
            <a:miter lim="800000"/>
            <a:headEnd/>
            <a:tailEnd/>
          </a:ln>
        </p:spPr>
      </p:sp>
      <p:sp>
        <p:nvSpPr>
          <p:cNvPr id="49156" name="Rectangle 1027"/>
          <p:cNvSpPr>
            <a:spLocks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endParaRPr 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F862B36A-70F6-496B-9A04-29030ECA786D}" type="slidenum">
              <a:rPr lang="en-US"/>
              <a:pPr/>
              <a:t>31</a:t>
            </a:fld>
            <a:endParaRPr lang="en-US"/>
          </a:p>
        </p:txBody>
      </p:sp>
      <p:sp>
        <p:nvSpPr>
          <p:cNvPr id="51203" name="Rectangle 2"/>
          <p:cNvSpPr>
            <a:spLocks noRo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a:lstStyle/>
          <a:p>
            <a:fld id="{A4D6B9B2-6B23-4DE1-87F7-01CD1C96156D}" type="slidenum">
              <a:rPr lang="en-US"/>
              <a:pPr/>
              <a:t>32</a:t>
            </a:fld>
            <a:endParaRPr lang="en-US"/>
          </a:p>
        </p:txBody>
      </p:sp>
      <p:sp>
        <p:nvSpPr>
          <p:cNvPr id="55299" name="Rectangle 2"/>
          <p:cNvSpPr>
            <a:spLocks noRo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a:lstStyle/>
          <a:p>
            <a:fld id="{2094AA2A-B365-4BDD-AA75-E9B2A960BF2F}" type="slidenum">
              <a:rPr lang="en-US"/>
              <a:pPr/>
              <a:t>33</a:t>
            </a:fld>
            <a:endParaRPr lang="en-US"/>
          </a:p>
        </p:txBody>
      </p:sp>
      <p:sp>
        <p:nvSpPr>
          <p:cNvPr id="57347" name="Rectangle 2"/>
          <p:cNvSpPr>
            <a:spLocks noRo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a:lstStyle/>
          <a:p>
            <a:fld id="{97020EEE-D7B3-4F57-8B8A-BAC5ABBE463C}" type="slidenum">
              <a:rPr lang="en-US"/>
              <a:pPr/>
              <a:t>34</a:t>
            </a:fld>
            <a:endParaRPr lang="en-US"/>
          </a:p>
        </p:txBody>
      </p:sp>
      <p:sp>
        <p:nvSpPr>
          <p:cNvPr id="59395" name="Rectangle 2"/>
          <p:cNvSpPr>
            <a:spLocks noRo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a:lstStyle/>
          <a:p>
            <a:fld id="{9640E2A2-0740-4860-B1BE-7960F57A3397}" type="slidenum">
              <a:rPr lang="en-US"/>
              <a:pPr/>
              <a:t>35</a:t>
            </a:fld>
            <a:endParaRPr lang="en-US"/>
          </a:p>
        </p:txBody>
      </p:sp>
      <p:sp>
        <p:nvSpPr>
          <p:cNvPr id="63491" name="Rectangle 2"/>
          <p:cNvSpPr>
            <a:spLocks noRo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2266948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ln>
            <a:miter lim="800000"/>
            <a:headEnd/>
            <a:tailEnd/>
          </a:ln>
        </p:spPr>
        <p:txBody>
          <a:bodyPr/>
          <a:lstStyle/>
          <a:p>
            <a:fld id="{3106D9BD-6420-4C66-A9E1-C750ED81C277}" type="slidenum">
              <a:rPr lang="en-US"/>
              <a:pPr/>
              <a:t>37</a:t>
            </a:fld>
            <a:endParaRPr lang="en-US"/>
          </a:p>
        </p:txBody>
      </p:sp>
      <p:sp>
        <p:nvSpPr>
          <p:cNvPr id="67587" name="Rectangle 2"/>
          <p:cNvSpPr>
            <a:spLocks noRo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ln>
            <a:miter lim="800000"/>
            <a:headEnd/>
            <a:tailEnd/>
          </a:ln>
        </p:spPr>
        <p:txBody>
          <a:bodyPr/>
          <a:lstStyle/>
          <a:p>
            <a:fld id="{3106D9BD-6420-4C66-A9E1-C750ED81C277}" type="slidenum">
              <a:rPr lang="en-US"/>
              <a:pPr/>
              <a:t>38</a:t>
            </a:fld>
            <a:endParaRPr lang="en-US"/>
          </a:p>
        </p:txBody>
      </p:sp>
      <p:sp>
        <p:nvSpPr>
          <p:cNvPr id="67587" name="Rectangle 2"/>
          <p:cNvSpPr>
            <a:spLocks noRo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ln>
            <a:miter lim="800000"/>
            <a:headEnd/>
            <a:tailEnd/>
          </a:ln>
        </p:spPr>
        <p:txBody>
          <a:bodyPr/>
          <a:lstStyle/>
          <a:p>
            <a:fld id="{EBBD8856-8B4E-4ABA-A68E-C244B9513E41}" type="slidenum">
              <a:rPr lang="en-US"/>
              <a:pPr/>
              <a:t>39</a:t>
            </a:fld>
            <a:endParaRPr lang="en-US"/>
          </a:p>
        </p:txBody>
      </p:sp>
      <p:sp>
        <p:nvSpPr>
          <p:cNvPr id="69635" name="Rectangle 2"/>
          <p:cNvSpPr>
            <a:spLocks noRo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ln>
            <a:miter lim="800000"/>
            <a:headEnd/>
            <a:tailEnd/>
          </a:ln>
        </p:spPr>
        <p:txBody>
          <a:bodyPr/>
          <a:lstStyle/>
          <a:p>
            <a:fld id="{EBBD8856-8B4E-4ABA-A68E-C244B9513E41}" type="slidenum">
              <a:rPr lang="en-US"/>
              <a:pPr/>
              <a:t>40</a:t>
            </a:fld>
            <a:endParaRPr lang="en-US"/>
          </a:p>
        </p:txBody>
      </p:sp>
      <p:sp>
        <p:nvSpPr>
          <p:cNvPr id="69635" name="Rectangle 2"/>
          <p:cNvSpPr>
            <a:spLocks noRo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ln>
            <a:miter lim="800000"/>
            <a:headEnd/>
            <a:tailEnd/>
          </a:ln>
        </p:spPr>
        <p:txBody>
          <a:bodyPr/>
          <a:lstStyle/>
          <a:p>
            <a:fld id="{15FB64F3-D6C6-440A-9FA4-3A1EA03677EC}" type="slidenum">
              <a:rPr lang="en-US"/>
              <a:pPr/>
              <a:t>41</a:t>
            </a:fld>
            <a:endParaRPr lang="en-US"/>
          </a:p>
        </p:txBody>
      </p:sp>
      <p:sp>
        <p:nvSpPr>
          <p:cNvPr id="71683" name="Rectangle 2"/>
          <p:cNvSpPr>
            <a:spLocks noRo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96680D-6DEE-D349-88B1-B1D9AF097153}" type="slidenum">
              <a:rPr lang="en-US"/>
              <a:pPr>
                <a:defRPr/>
              </a:pPr>
              <a:t>42</a:t>
            </a:fld>
            <a:endParaRPr lang="en-US"/>
          </a:p>
        </p:txBody>
      </p:sp>
      <p:sp>
        <p:nvSpPr>
          <p:cNvPr id="40961" name="Rectangle 1"/>
          <p:cNvSpPr>
            <a:spLocks noGrp="1" noRot="1" noChangeAspect="1" noChangeArrowheads="1"/>
          </p:cNvSpPr>
          <p:nvPr>
            <p:ph type="sldImg"/>
          </p:nvPr>
        </p:nvSpPr>
        <p:spPr>
          <a:ln/>
          <a:extLst>
            <a:ext uri="{FAA26D3D-D897-4be2-8F04-BA451C77F1D7}">
              <ma14:placeholderFlag xmlns="" xmlns:ma14="http://schemas.microsoft.com/office/mac/drawingml/2011/main" val="1"/>
            </a:ext>
          </a:extLst>
        </p:spPr>
      </p:sp>
      <p:sp>
        <p:nvSpPr>
          <p:cNvPr id="40962" name="Rectangle 2"/>
          <p:cNvSpPr>
            <a:spLocks noGrp="1" noChangeArrowheads="1"/>
          </p:cNvSpPr>
          <p:nvPr>
            <p:ph type="body" idx="1"/>
          </p:nvPr>
        </p:nvSpPr>
        <p:spPr/>
        <p:txBody>
          <a:bodyPr lIns="0" tIns="0" rIns="0" bIns="0"/>
          <a:lstStyle/>
          <a:p>
            <a:pPr eaLnBrk="1" hangingPunct="1">
              <a:lnSpc>
                <a:spcPct val="95000"/>
              </a:lnSpc>
              <a:spcBef>
                <a:spcPct val="0"/>
              </a:spcBef>
              <a:defRPr/>
            </a:pPr>
            <a:endParaRPr lang="en-US" sz="1600" dirty="0" smtClean="0">
              <a:solidFill>
                <a:srgbClr val="000000"/>
              </a:solidFill>
              <a:latin typeface="Arial"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2266948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3BEF74C-D66C-42B6-B8C2-0AD6719F3239}" type="slidenum">
              <a:rPr lang="en-US" smtClean="0"/>
              <a:pPr/>
              <a:t>9</a:t>
            </a:fld>
            <a:endParaRPr lang="en-US" smtClean="0"/>
          </a:p>
        </p:txBody>
      </p:sp>
      <p:sp>
        <p:nvSpPr>
          <p:cNvPr id="28675"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8676" name="Rectangle 1027"/>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89D6A26-71BF-42E9-86EA-B83460D25107}" type="slidenum">
              <a:rPr lang="en-US" smtClean="0"/>
              <a:pPr/>
              <a:t>10</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94CC212-8A82-4CCD-A528-A22481C9756D}" type="slidenum">
              <a:rPr lang="en-US" smtClean="0"/>
              <a:pPr/>
              <a:t>11</a:t>
            </a:fld>
            <a:endParaRPr lang="en-US" smtClean="0"/>
          </a:p>
        </p:txBody>
      </p:sp>
      <p:sp>
        <p:nvSpPr>
          <p:cNvPr id="215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ts val="1400"/>
              </a:lnSpc>
              <a:spcBef>
                <a:spcPct val="0"/>
              </a:spcBef>
              <a:spcAft>
                <a:spcPts val="200"/>
              </a:spcAft>
              <a:tabLst>
                <a:tab pos="0" algn="l"/>
                <a:tab pos="914400" algn="l"/>
                <a:tab pos="1828800" algn="l"/>
                <a:tab pos="2743200" algn="l"/>
                <a:tab pos="3657600" algn="l"/>
                <a:tab pos="4572000" algn="l"/>
              </a:tabLst>
            </a:pPr>
            <a:r>
              <a:rPr lang="en-US" smtClean="0">
                <a:solidFill>
                  <a:srgbClr val="000000"/>
                </a:solidFill>
                <a:latin typeface="Times" charset="0"/>
              </a:rPr>
              <a:t>In many cases, problems in a course arise when there is a disconnect between these two.  </a:t>
            </a:r>
          </a:p>
          <a:p>
            <a:pPr eaLnBrk="1" hangingPunct="1">
              <a:lnSpc>
                <a:spcPts val="1400"/>
              </a:lnSpc>
              <a:spcBef>
                <a:spcPct val="0"/>
              </a:spcBef>
              <a:spcAft>
                <a:spcPts val="200"/>
              </a:spcAft>
              <a:tabLst>
                <a:tab pos="0" algn="l"/>
                <a:tab pos="914400" algn="l"/>
                <a:tab pos="1828800" algn="l"/>
                <a:tab pos="2743200" algn="l"/>
                <a:tab pos="3657600" algn="l"/>
                <a:tab pos="4572000" algn="l"/>
              </a:tabLst>
            </a:pPr>
            <a:endParaRPr lang="en-US" smtClean="0">
              <a:solidFill>
                <a:srgbClr val="000000"/>
              </a:solidFill>
              <a:latin typeface="Times" charset="0"/>
            </a:endParaRPr>
          </a:p>
          <a:p>
            <a:pPr eaLnBrk="1" hangingPunct="1">
              <a:lnSpc>
                <a:spcPts val="1400"/>
              </a:lnSpc>
              <a:spcBef>
                <a:spcPct val="0"/>
              </a:spcBef>
              <a:spcAft>
                <a:spcPts val="200"/>
              </a:spcAft>
              <a:tabLst>
                <a:tab pos="0" algn="l"/>
                <a:tab pos="914400" algn="l"/>
                <a:tab pos="1828800" algn="l"/>
                <a:tab pos="2743200" algn="l"/>
                <a:tab pos="3657600" algn="l"/>
                <a:tab pos="4572000" algn="l"/>
              </a:tabLst>
            </a:pPr>
            <a:endParaRPr lang="en-US" smtClean="0">
              <a:solidFill>
                <a:srgbClr val="000000"/>
              </a:solidFill>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ln>
            <a:miter lim="800000"/>
            <a:headEnd/>
            <a:tailEnd/>
          </a:ln>
        </p:spPr>
        <p:txBody>
          <a:bodyPr/>
          <a:lstStyle/>
          <a:p>
            <a:fld id="{4BBF3060-4E80-455D-929C-D4CD83B5FFC8}" type="slidenum">
              <a:rPr lang="en-US">
                <a:latin typeface="Times" charset="0"/>
              </a:rPr>
              <a:pPr/>
              <a:t>13</a:t>
            </a:fld>
            <a:endParaRPr lang="en-US">
              <a:latin typeface="Times" charset="0"/>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a:lstStyle/>
          <a:p>
            <a:pPr eaLnBrk="1" hangingPunct="1"/>
            <a:endParaRPr lang="en-US" smtClean="0">
              <a:latin typeface="Times"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20006CD-34FB-4072-8D57-885BD1050A4F}" type="slidenum">
              <a:rPr lang="en-US" smtClean="0"/>
              <a:pPr/>
              <a:t>14</a:t>
            </a:fld>
            <a:endParaRPr lang="en-US" smtClean="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ln>
            <a:miter lim="800000"/>
            <a:headEnd/>
            <a:tailEnd/>
          </a:ln>
        </p:spPr>
        <p:txBody>
          <a:bodyPr/>
          <a:lstStyle/>
          <a:p>
            <a:fld id="{96A4B5E4-7E50-427E-BB9E-DCA4716B1580}" type="slidenum">
              <a:rPr lang="en-US">
                <a:latin typeface="Times" charset="0"/>
              </a:rPr>
              <a:pPr/>
              <a:t>15</a:t>
            </a:fld>
            <a:endParaRPr lang="en-US">
              <a:latin typeface="Times" charset="0"/>
            </a:endParaRPr>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2" name="Rectangle 3"/>
          <p:cNvSpPr>
            <a:spLocks noGrp="1" noChangeArrowheads="1"/>
          </p:cNvSpPr>
          <p:nvPr>
            <p:ph type="body" idx="1"/>
          </p:nvPr>
        </p:nvSpPr>
        <p:spPr bwMode="auto">
          <a:noFill/>
        </p:spPr>
        <p:txBody>
          <a:bodyPr/>
          <a:lstStyle/>
          <a:p>
            <a:pPr eaLnBrk="1" hangingPunct="1"/>
            <a:endParaRPr lang="en-US" smtClean="0">
              <a:latin typeface="Times"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9144000" cy="49530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1379071" y="1219200"/>
            <a:ext cx="7536329" cy="1470025"/>
          </a:xfrm>
        </p:spPr>
        <p:txBody>
          <a:bodyPr lIns="0" anchor="b">
            <a:normAutofit/>
          </a:bodyPr>
          <a:lstStyle>
            <a:lvl1pPr>
              <a:defRPr sz="4400" baseline="0">
                <a:solidFill>
                  <a:schemeClr val="bg1"/>
                </a:solidFill>
              </a:defRPr>
            </a:lvl1pPr>
          </a:lstStyle>
          <a:p>
            <a:r>
              <a:rPr kumimoji="0" lang="en-US" dirty="0" smtClean="0"/>
              <a:t>Data for Learning Design</a:t>
            </a:r>
            <a:endParaRPr kumimoji="0" lang="en-US" dirty="0"/>
          </a:p>
        </p:txBody>
      </p:sp>
      <p:sp>
        <p:nvSpPr>
          <p:cNvPr id="9" name="Subtitle 8"/>
          <p:cNvSpPr>
            <a:spLocks noGrp="1"/>
          </p:cNvSpPr>
          <p:nvPr>
            <p:ph type="subTitle" idx="1" hasCustomPrompt="1"/>
          </p:nvPr>
        </p:nvSpPr>
        <p:spPr>
          <a:xfrm>
            <a:off x="1447800" y="3276600"/>
            <a:ext cx="3962400" cy="381000"/>
          </a:xfrm>
          <a:ln>
            <a:noFill/>
          </a:ln>
        </p:spPr>
        <p:txBody>
          <a:bodyPr lIns="0"/>
          <a:lstStyle>
            <a:lvl1pPr marL="64008" indent="0" algn="l">
              <a:buNone/>
              <a:defRPr sz="2100" b="1"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John </a:t>
            </a:r>
            <a:r>
              <a:rPr kumimoji="0" lang="en-US" dirty="0" err="1" smtClean="0"/>
              <a:t>Rinderle</a:t>
            </a:r>
            <a:endParaRPr kumimoji="0" lang="en-US" dirty="0" smtClean="0"/>
          </a:p>
        </p:txBody>
      </p:sp>
      <p:sp>
        <p:nvSpPr>
          <p:cNvPr id="20" name="Subtitle 8"/>
          <p:cNvSpPr txBox="1">
            <a:spLocks/>
          </p:cNvSpPr>
          <p:nvPr userDrawn="1"/>
        </p:nvSpPr>
        <p:spPr>
          <a:xfrm>
            <a:off x="6781800" y="6248400"/>
            <a:ext cx="2057400" cy="304800"/>
          </a:xfrm>
          <a:prstGeom prst="rect">
            <a:avLst/>
          </a:prstGeom>
          <a:ln>
            <a:noFill/>
          </a:ln>
        </p:spPr>
        <p:txBody>
          <a:bodyPr vert="horz" lIns="0" tIns="0" rIns="0" bIns="0">
            <a:noAutofit/>
          </a:bodyPr>
          <a:lstStyle>
            <a:lvl1pPr marL="64008" indent="0" algn="l">
              <a:buNone/>
              <a:defRPr sz="240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October 2012</a:t>
            </a: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21" name="Rectangle 20"/>
          <p:cNvSpPr/>
          <p:nvPr userDrawn="1"/>
        </p:nvSpPr>
        <p:spPr>
          <a:xfrm>
            <a:off x="0" y="4953000"/>
            <a:ext cx="91440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descr="9918 ColorWork_RGB_SecondaryCMU.jpg"/>
          <p:cNvPicPr>
            <a:picLocks noChangeAspect="1"/>
          </p:cNvPicPr>
          <p:nvPr userDrawn="1"/>
        </p:nvPicPr>
        <p:blipFill>
          <a:blip r:embed="rId2" cstate="print"/>
          <a:stretch>
            <a:fillRect/>
          </a:stretch>
        </p:blipFill>
        <p:spPr>
          <a:xfrm>
            <a:off x="304800" y="5410200"/>
            <a:ext cx="3505200" cy="11721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29600" cy="533400"/>
          </a:xfrm>
        </p:spPr>
        <p:txBody>
          <a:bodyPr lIns="0" tIns="0" rIns="0" bIns="0"/>
          <a:lstStyle>
            <a:lvl1pPr>
              <a:defRPr/>
            </a:lvl1pPr>
          </a:lstStyle>
          <a:p>
            <a:r>
              <a:rPr kumimoji="0" lang="en-US" dirty="0" smtClean="0"/>
              <a:t>Objectives</a:t>
            </a:r>
            <a:endParaRPr kumimoji="0" lang="en-US" dirty="0"/>
          </a:p>
        </p:txBody>
      </p:sp>
      <p:sp>
        <p:nvSpPr>
          <p:cNvPr id="3" name="Content Placeholder 2"/>
          <p:cNvSpPr>
            <a:spLocks noGrp="1"/>
          </p:cNvSpPr>
          <p:nvPr>
            <p:ph idx="1" hasCustomPrompt="1"/>
          </p:nvPr>
        </p:nvSpPr>
        <p:spPr>
          <a:xfrm>
            <a:off x="457200" y="1295400"/>
            <a:ext cx="8229600" cy="4495800"/>
          </a:xfrm>
        </p:spPr>
        <p:txBody>
          <a:bodyPr lIns="0" tIns="0" rIns="0" bIns="0"/>
          <a:lstStyle>
            <a:lvl1pPr marL="0">
              <a:spcBef>
                <a:spcPts val="0"/>
              </a:spcBef>
              <a:defRPr sz="2400"/>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164592" lvl="0" indent="0">
              <a:buNone/>
            </a:pPr>
            <a:r>
              <a:rPr lang="en-US" dirty="0" smtClean="0"/>
              <a:t>By the end of this session, participants should be able to:</a:t>
            </a:r>
          </a:p>
          <a:p>
            <a:pPr lvl="1">
              <a:buFont typeface="Arial"/>
              <a:buChar char="•"/>
            </a:pPr>
            <a:r>
              <a:rPr lang="en-US" dirty="0" smtClean="0"/>
              <a:t>Describe the Open Learning Initiative</a:t>
            </a:r>
          </a:p>
          <a:p>
            <a:pPr lvl="1">
              <a:buFont typeface="Arial"/>
              <a:buChar char="•"/>
            </a:pPr>
            <a:r>
              <a:rPr lang="en-US" dirty="0" smtClean="0"/>
              <a:t>Summarize OLI goals and outcomes</a:t>
            </a:r>
          </a:p>
          <a:p>
            <a:pPr lvl="1">
              <a:buFont typeface="Arial"/>
              <a:buChar char="•"/>
            </a:pPr>
            <a:r>
              <a:rPr lang="en-US" dirty="0" smtClean="0"/>
              <a:t>Identify key aspects of the OLI approach to course design and improvement</a:t>
            </a:r>
          </a:p>
          <a:p>
            <a:pPr lvl="1">
              <a:buFont typeface="Arial"/>
              <a:buChar char="•"/>
            </a:pPr>
            <a:r>
              <a:rPr lang="en-US" dirty="0" smtClean="0"/>
              <a:t>Identify some internal and external initiatives that include OLI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533400"/>
            <a:ext cx="8229600" cy="3048000"/>
          </a:xfrm>
        </p:spPr>
        <p:txBody>
          <a:bodyPr lIns="0" tIns="0" rIns="0" bIns="0">
            <a:normAutofit/>
          </a:bodyPr>
          <a:lstStyle>
            <a:lvl1pPr marL="365760" indent="-182880">
              <a:lnSpc>
                <a:spcPct val="120000"/>
              </a:lnSpc>
              <a:spcBef>
                <a:spcPts val="0"/>
              </a:spcBef>
              <a:defRPr sz="4000" i="1" baseline="0">
                <a:solidFill>
                  <a:schemeClr val="accent1"/>
                </a:solidFill>
                <a:latin typeface="+mn-lt"/>
                <a:cs typeface="Arial" pitchFamily="34" charset="0"/>
              </a:defRPr>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a:lnSpc>
                <a:spcPct val="90000"/>
              </a:lnSpc>
              <a:buFontTx/>
              <a:buNone/>
            </a:pPr>
            <a:r>
              <a:rPr lang="en-US" i="1" dirty="0" smtClean="0">
                <a:latin typeface="Times New Roman" charset="0"/>
                <a:cs typeface="Times New Roman" charset="0"/>
              </a:rPr>
              <a:t>“My quote here and it is a long quote so that I can see the text wrapping and also check the line-height.”</a:t>
            </a:r>
          </a:p>
        </p:txBody>
      </p:sp>
      <p:sp>
        <p:nvSpPr>
          <p:cNvPr id="7" name="Content Placeholder 6"/>
          <p:cNvSpPr>
            <a:spLocks noGrp="1"/>
          </p:cNvSpPr>
          <p:nvPr>
            <p:ph sz="quarter" idx="10" hasCustomPrompt="1"/>
          </p:nvPr>
        </p:nvSpPr>
        <p:spPr>
          <a:xfrm>
            <a:off x="838200" y="3886200"/>
            <a:ext cx="3429000" cy="1143000"/>
          </a:xfrm>
        </p:spPr>
        <p:txBody>
          <a:bodyPr lIns="0" tIns="0" rIns="0" bIns="0"/>
          <a:lstStyle>
            <a:lvl1pPr marL="0" indent="0">
              <a:defRPr sz="2000"/>
            </a:lvl1pPr>
          </a:lstStyle>
          <a:p>
            <a:pPr lvl="0"/>
            <a:r>
              <a:rPr lang="en-US" dirty="0" smtClean="0"/>
              <a:t>Attribution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4038600" cy="4495799"/>
          </a:xfrm>
        </p:spPr>
        <p:txBody>
          <a:bodyPr lIns="0" tIns="0" rIns="0" bIns="0"/>
          <a:lstStyle>
            <a:lvl1pPr marL="0" indent="0">
              <a:spcBef>
                <a:spcPts val="0"/>
              </a:spcBef>
              <a:defRPr sz="2000"/>
            </a:lvl1pPr>
            <a:lvl2pPr>
              <a:defRPr sz="1900"/>
            </a:lvl2pPr>
            <a:lvl3pPr>
              <a:defRPr sz="1800"/>
            </a:lvl3pPr>
            <a:lvl4pPr>
              <a:defRPr sz="1800"/>
            </a:lvl4pPr>
            <a:lvl5pPr>
              <a:buFont typeface="Arial" pitchFamily="34" charset="0"/>
              <a:buNone/>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endParaRPr lang="en-US" dirty="0" smtClean="0"/>
          </a:p>
        </p:txBody>
      </p:sp>
      <p:sp>
        <p:nvSpPr>
          <p:cNvPr id="4" name="Content Placeholder 3"/>
          <p:cNvSpPr>
            <a:spLocks noGrp="1"/>
          </p:cNvSpPr>
          <p:nvPr>
            <p:ph sz="half" idx="2"/>
          </p:nvPr>
        </p:nvSpPr>
        <p:spPr>
          <a:xfrm>
            <a:off x="4648200" y="1295400"/>
            <a:ext cx="40386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objec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2667000" cy="2666999"/>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3352800" y="1295400"/>
            <a:ext cx="5334000" cy="4495800"/>
          </a:xfrm>
        </p:spPr>
        <p:txBody>
          <a:bodyPr lIns="0" tIns="0" rIns="0" bIns="0"/>
          <a:lstStyle>
            <a:lvl1pPr>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Text Placeholder 5"/>
          <p:cNvSpPr>
            <a:spLocks noGrp="1"/>
          </p:cNvSpPr>
          <p:nvPr>
            <p:ph type="body" sz="quarter" idx="10" hasCustomPrompt="1"/>
          </p:nvPr>
        </p:nvSpPr>
        <p:spPr>
          <a:xfrm>
            <a:off x="457201" y="4267200"/>
            <a:ext cx="2667000" cy="307777"/>
          </a:xfrm>
        </p:spPr>
        <p:txBody>
          <a:bodyPr wrap="square" lIns="0" tIns="0" rIns="0" bIns="0">
            <a:spAutoFit/>
          </a:bodyPr>
          <a:lstStyle>
            <a:lvl1pPr marL="0">
              <a:buFont typeface="Arial" pitchFamily="34" charset="0"/>
              <a:buNone/>
              <a:defRPr sz="2000" baseline="0"/>
            </a:lvl1pPr>
          </a:lstStyle>
          <a:p>
            <a:pPr lvl="0"/>
            <a:r>
              <a:rPr lang="en-US" dirty="0" smtClean="0"/>
              <a:t>Caption </a:t>
            </a:r>
            <a:r>
              <a:rPr lang="en-US" dirty="0" err="1" smtClean="0"/>
              <a:t>caption</a:t>
            </a:r>
            <a:r>
              <a:rPr lang="en-US" dirty="0" smtClean="0"/>
              <a:t> </a:t>
            </a:r>
            <a:r>
              <a:rPr lang="en-US" dirty="0" err="1" smtClean="0"/>
              <a:t>caption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wo objec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6019800" y="1295401"/>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457200" y="1295400"/>
            <a:ext cx="52578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Content Placeholder 2"/>
          <p:cNvSpPr>
            <a:spLocks noGrp="1"/>
          </p:cNvSpPr>
          <p:nvPr>
            <p:ph sz="half" idx="10"/>
          </p:nvPr>
        </p:nvSpPr>
        <p:spPr>
          <a:xfrm>
            <a:off x="6019800" y="3352800"/>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Object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8229600" cy="3428999"/>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endParaRPr kumimoji="0" lang="en-US" dirty="0"/>
          </a:p>
        </p:txBody>
      </p:sp>
      <p:sp>
        <p:nvSpPr>
          <p:cNvPr id="4" name="Content Placeholder 3"/>
          <p:cNvSpPr>
            <a:spLocks noGrp="1"/>
          </p:cNvSpPr>
          <p:nvPr>
            <p:ph sz="half" idx="2"/>
          </p:nvPr>
        </p:nvSpPr>
        <p:spPr>
          <a:xfrm>
            <a:off x="457200" y="5105400"/>
            <a:ext cx="8229600" cy="685800"/>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09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143000"/>
            <a:ext cx="8229600" cy="1069848"/>
          </a:xfrm>
          <a:noFill/>
          <a:ln>
            <a:noFill/>
          </a:ln>
        </p:spPr>
        <p:txBody>
          <a:bodyPr anchor="ctr"/>
          <a:lstStyle>
            <a:lvl1pPr>
              <a:defRPr sz="4000" baseline="0">
                <a:solidFill>
                  <a:schemeClr val="bg1"/>
                </a:solidFill>
              </a:defRPr>
            </a:lvl1pPr>
          </a:lstStyle>
          <a:p>
            <a:r>
              <a:rPr kumimoji="0" lang="en-US" dirty="0" smtClean="0"/>
              <a:t>Introducing a new topic</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200"/>
            </a:lvl1pPr>
            <a:lvl2pPr>
              <a:defRPr sz="2000"/>
            </a:lvl2pPr>
            <a:lvl3pPr>
              <a:defRPr sz="19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54E076-1B18-4EAB-9689-8ABAD989CB96}" type="datetimeFigureOut">
              <a:rPr lang="en-US" smtClean="0"/>
              <a:pPr/>
              <a:t>10/3/2012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C6060D-BCB6-4701-BFDA-3978CC06698E}" type="slidenum">
              <a:rPr lang="en-US" smtClean="0"/>
              <a:pPr/>
              <a:t>‹#›</a:t>
            </a:fld>
            <a:endParaRPr lang="en-US"/>
          </a:p>
        </p:txBody>
      </p:sp>
      <p:sp>
        <p:nvSpPr>
          <p:cNvPr id="8" name="Content Placeholder 2"/>
          <p:cNvSpPr>
            <a:spLocks noGrp="1"/>
          </p:cNvSpPr>
          <p:nvPr>
            <p:ph sz="half" idx="13"/>
          </p:nvPr>
        </p:nvSpPr>
        <p:spPr>
          <a:xfrm>
            <a:off x="4644542" y="1600200"/>
            <a:ext cx="4038600" cy="4525963"/>
          </a:xfrm>
        </p:spPr>
        <p:txBody>
          <a:bodyPr>
            <a:normAutofit/>
          </a:bodyPr>
          <a:lstStyle>
            <a:lvl1pPr>
              <a:defRPr sz="2200"/>
            </a:lvl1pPr>
            <a:lvl2pPr>
              <a:defRPr sz="2000"/>
            </a:lvl2pPr>
            <a:lvl3pPr>
              <a:defRPr sz="19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6096000"/>
            <a:ext cx="9144000" cy="762001"/>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457200" y="381000"/>
            <a:ext cx="8229600" cy="533400"/>
          </a:xfrm>
          <a:prstGeom prst="rect">
            <a:avLst/>
          </a:prstGeom>
        </p:spPr>
        <p:txBody>
          <a:bodyPr vert="horz" lIns="0" tIns="0" rIns="0" bIns="0"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343400"/>
          </a:xfrm>
          <a:prstGeom prst="rect">
            <a:avLst/>
          </a:prstGeom>
          <a:ln>
            <a:noFill/>
          </a:ln>
        </p:spPr>
        <p:txBody>
          <a:bodyPr vert="horz">
            <a:normAutofit/>
          </a:bodyPr>
          <a:lstStyle/>
          <a:p>
            <a:pPr lvl="0" eaLnBrk="1" latinLnBrk="0" hangingPunct="1"/>
            <a:r>
              <a:rPr kumimoji="0" lang="en-US" dirty="0" smtClean="0"/>
              <a:t>Paragraph text.</a:t>
            </a:r>
          </a:p>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1" name="Text Placeholder 12"/>
          <p:cNvSpPr txBox="1">
            <a:spLocks/>
          </p:cNvSpPr>
          <p:nvPr userDrawn="1"/>
        </p:nvSpPr>
        <p:spPr>
          <a:xfrm>
            <a:off x="7010400" y="6248400"/>
            <a:ext cx="1676400" cy="457200"/>
          </a:xfrm>
          <a:prstGeom prst="rect">
            <a:avLst/>
          </a:prstGeom>
          <a:ln>
            <a:noFill/>
          </a:ln>
        </p:spPr>
        <p:txBody>
          <a:bodyPr vert="horz" lIns="0" tIns="0" rIns="0" bIns="0" anchor="b" anchorCtr="0">
            <a:noAutofit/>
          </a:bodyPr>
          <a:lstStyle/>
          <a:p>
            <a:pPr marL="365760" marR="0" lvl="0" indent="-256032"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oli.cmu.edu</a:t>
            </a:r>
            <a:endParaRPr kumimoji="0" lang="en-US" sz="18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pic>
        <p:nvPicPr>
          <p:cNvPr id="9" name="Picture 8" descr="9918 ColorWork_Reverse_PrimaryCMU.png"/>
          <p:cNvPicPr>
            <a:picLocks noChangeAspect="1"/>
          </p:cNvPicPr>
          <p:nvPr userDrawn="1"/>
        </p:nvPicPr>
        <p:blipFill>
          <a:blip r:embed="rId11" cstate="print"/>
          <a:stretch>
            <a:fillRect/>
          </a:stretch>
        </p:blipFill>
        <p:spPr>
          <a:xfrm>
            <a:off x="304800" y="6172200"/>
            <a:ext cx="2474326" cy="60045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64" r:id="rId4"/>
    <p:sldLayoutId id="2147483673" r:id="rId5"/>
    <p:sldLayoutId id="2147483674" r:id="rId6"/>
    <p:sldLayoutId id="2147483672" r:id="rId7"/>
    <p:sldLayoutId id="2147483666" r:id="rId8"/>
    <p:sldLayoutId id="2147483676" r:id="rId9"/>
  </p:sldLayoutIdLst>
  <p:txStyles>
    <p:titleStyle>
      <a:lvl1pPr algn="l" rtl="0" eaLnBrk="1" latinLnBrk="0" hangingPunct="1">
        <a:spcBef>
          <a:spcPct val="0"/>
        </a:spcBef>
        <a:buNone/>
        <a:defRPr kumimoji="0" sz="4000" kern="1200">
          <a:solidFill>
            <a:schemeClr val="tx2"/>
          </a:solidFill>
          <a:latin typeface="+mn-lt"/>
          <a:ea typeface="+mj-ea"/>
          <a:cs typeface="+mj-cs"/>
        </a:defRPr>
      </a:lvl1pPr>
    </p:titleStyle>
    <p:bodyStyle>
      <a:lvl1pPr marL="365760" indent="-256032" algn="l" rtl="0" eaLnBrk="1" latinLnBrk="0" hangingPunct="1">
        <a:spcBef>
          <a:spcPts val="300"/>
        </a:spcBef>
        <a:buClr>
          <a:schemeClr val="accent3"/>
        </a:buClr>
        <a:buFont typeface="Georgia"/>
        <a:buNone/>
        <a:defRPr kumimoji="0" lang="en-US" sz="2800" kern="1200" dirty="0" smtClean="0">
          <a:solidFill>
            <a:schemeClr val="tx1"/>
          </a:solidFill>
          <a:latin typeface="Arial" pitchFamily="34" charset="0"/>
          <a:ea typeface="+mn-ea"/>
          <a:cs typeface="Arial" pitchFamily="34" charset="0"/>
        </a:defRPr>
      </a:lvl1pPr>
      <a:lvl2pPr marL="658368" indent="-246888" algn="l" rtl="0" eaLnBrk="1" latinLnBrk="0" hangingPunct="1">
        <a:spcBef>
          <a:spcPts val="300"/>
        </a:spcBef>
        <a:buClr>
          <a:schemeClr val="accent2"/>
        </a:buClr>
        <a:buFont typeface="Georgia"/>
        <a:buChar char="▫"/>
        <a:defRPr kumimoji="0" lang="en-US" sz="2600" kern="1200" dirty="0" smtClean="0">
          <a:solidFill>
            <a:schemeClr val="tx1"/>
          </a:solidFill>
          <a:latin typeface="Arial" pitchFamily="34" charset="0"/>
          <a:ea typeface="+mn-ea"/>
          <a:cs typeface="Arial" pitchFamily="34" charset="0"/>
        </a:defRPr>
      </a:lvl2pPr>
      <a:lvl3pPr marL="923544" indent="-219456" algn="l" rtl="0" eaLnBrk="1" latinLnBrk="0" hangingPunct="1">
        <a:spcBef>
          <a:spcPts val="300"/>
        </a:spcBef>
        <a:buClr>
          <a:schemeClr val="accent1"/>
        </a:buClr>
        <a:buFont typeface="Wingdings 2"/>
        <a:buChar char=""/>
        <a:defRPr kumimoji="0" lang="en-US" sz="2400" kern="1200" dirty="0" smtClean="0">
          <a:solidFill>
            <a:schemeClr val="tx1"/>
          </a:solidFill>
          <a:latin typeface="Arial" pitchFamily="34" charset="0"/>
          <a:ea typeface="+mn-ea"/>
          <a:cs typeface="Arial" pitchFamily="34" charset="0"/>
        </a:defRPr>
      </a:lvl3pPr>
      <a:lvl4pPr marL="1179576" indent="-201168" algn="l" rtl="0" eaLnBrk="1" latinLnBrk="0" hangingPunct="1">
        <a:spcBef>
          <a:spcPts val="300"/>
        </a:spcBef>
        <a:buClr>
          <a:schemeClr val="accent1"/>
        </a:buClr>
        <a:buFont typeface="Wingdings 2"/>
        <a:buChar char=""/>
        <a:defRPr kumimoji="0" lang="en-US" sz="2200" kern="1200" dirty="0" smtClean="0">
          <a:solidFill>
            <a:schemeClr val="tx1"/>
          </a:solidFill>
          <a:latin typeface="Arial" pitchFamily="34" charset="0"/>
          <a:ea typeface="+mn-ea"/>
          <a:cs typeface="Arial" pitchFamily="34" charset="0"/>
        </a:defRPr>
      </a:lvl4pPr>
      <a:lvl5pPr marL="1389888" indent="-182880" algn="l" rtl="0" eaLnBrk="1" latinLnBrk="0" hangingPunct="1">
        <a:spcBef>
          <a:spcPts val="300"/>
        </a:spcBef>
        <a:buClr>
          <a:schemeClr val="accent3"/>
        </a:buClr>
        <a:buFont typeface="Georgia"/>
        <a:buChar char="▫"/>
        <a:defRPr kumimoji="0" lang="en-US" sz="2000" kern="1200" dirty="0">
          <a:solidFill>
            <a:schemeClr val="tx1"/>
          </a:solidFill>
          <a:latin typeface="Arial" pitchFamily="34" charset="0"/>
          <a:ea typeface="+mn-ea"/>
          <a:cs typeface="Arial"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StatTutorDemoavi.ex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371600"/>
            <a:ext cx="7467600" cy="1470025"/>
          </a:xfrm>
        </p:spPr>
        <p:txBody>
          <a:bodyPr/>
          <a:lstStyle/>
          <a:p>
            <a:r>
              <a:rPr lang="en-US" dirty="0" smtClean="0">
                <a:ea typeface="ＭＳ Ｐゴシック" charset="-128"/>
              </a:rPr>
              <a:t>Authoring for Effective Instruction</a:t>
            </a:r>
            <a:endParaRPr lang="en-US" dirty="0"/>
          </a:p>
        </p:txBody>
      </p:sp>
      <p:sp>
        <p:nvSpPr>
          <p:cNvPr id="4" name="Subtitle 3"/>
          <p:cNvSpPr>
            <a:spLocks noGrp="1"/>
          </p:cNvSpPr>
          <p:nvPr>
            <p:ph type="subTitle" idx="1"/>
          </p:nvPr>
        </p:nvSpPr>
        <p:spPr/>
        <p:txBody>
          <a:bodyPr>
            <a:normAutofit lnSpcReduction="10000"/>
          </a:bodyPr>
          <a:lstStyle/>
          <a:p>
            <a:r>
              <a:rPr lang="en-US" dirty="0" smtClean="0"/>
              <a:t>John </a:t>
            </a:r>
            <a:r>
              <a:rPr lang="en-US" dirty="0" err="1" smtClean="0"/>
              <a:t>Rinderle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Rot="1" noChangeArrowheads="1"/>
          </p:cNvSpPr>
          <p:nvPr>
            <p:ph type="title"/>
          </p:nvPr>
        </p:nvSpPr>
        <p:spPr/>
        <p:txBody>
          <a:bodyPr>
            <a:noAutofit/>
          </a:bodyPr>
          <a:lstStyle/>
          <a:p>
            <a:r>
              <a:rPr lang="en-US" sz="3200" dirty="0" smtClean="0"/>
              <a:t>What do you want your students to be able to do by the end of the module?</a:t>
            </a:r>
          </a:p>
        </p:txBody>
      </p:sp>
      <p:sp>
        <p:nvSpPr>
          <p:cNvPr id="6149" name="AutoShape 3"/>
          <p:cNvSpPr>
            <a:spLocks noChangeArrowheads="1"/>
          </p:cNvSpPr>
          <p:nvPr/>
        </p:nvSpPr>
        <p:spPr bwMode="auto">
          <a:xfrm>
            <a:off x="2971800" y="2041525"/>
            <a:ext cx="2743200" cy="1219200"/>
          </a:xfrm>
          <a:prstGeom prst="rightArrow">
            <a:avLst>
              <a:gd name="adj1" fmla="val 50000"/>
              <a:gd name="adj2" fmla="val 56250"/>
            </a:avLst>
          </a:prstGeom>
          <a:solidFill>
            <a:schemeClr val="bg2">
              <a:lumMod val="75000"/>
            </a:schemeClr>
          </a:solidFill>
          <a:ln w="9525">
            <a:solidFill>
              <a:schemeClr val="tx1"/>
            </a:solidFill>
            <a:miter lim="800000"/>
            <a:headEnd/>
            <a:tailEnd/>
          </a:ln>
        </p:spPr>
        <p:txBody>
          <a:bodyPr wrap="none" anchor="ctr"/>
          <a:lstStyle/>
          <a:p>
            <a:pPr algn="ctr"/>
            <a:r>
              <a:rPr lang="en-US"/>
              <a:t>Learning</a:t>
            </a:r>
          </a:p>
        </p:txBody>
      </p:sp>
      <p:sp>
        <p:nvSpPr>
          <p:cNvPr id="6150" name="AutoShape 5"/>
          <p:cNvSpPr>
            <a:spLocks noChangeArrowheads="1"/>
          </p:cNvSpPr>
          <p:nvPr/>
        </p:nvSpPr>
        <p:spPr bwMode="auto">
          <a:xfrm>
            <a:off x="6019800" y="2041525"/>
            <a:ext cx="1981200" cy="1295400"/>
          </a:xfrm>
          <a:prstGeom prst="can">
            <a:avLst>
              <a:gd name="adj" fmla="val 25000"/>
            </a:avLst>
          </a:prstGeom>
          <a:solidFill>
            <a:schemeClr val="accent1">
              <a:lumMod val="40000"/>
              <a:lumOff val="60000"/>
            </a:schemeClr>
          </a:solidFill>
          <a:ln w="9525">
            <a:solidFill>
              <a:schemeClr val="tx1"/>
            </a:solidFill>
            <a:round/>
            <a:headEnd/>
            <a:tailEnd/>
          </a:ln>
        </p:spPr>
        <p:txBody>
          <a:bodyPr wrap="none" anchor="ctr"/>
          <a:lstStyle/>
          <a:p>
            <a:pPr algn="ctr"/>
            <a:r>
              <a:rPr lang="en-US"/>
              <a:t>Knowledge</a:t>
            </a:r>
          </a:p>
          <a:p>
            <a:pPr algn="ctr"/>
            <a:r>
              <a:rPr lang="en-US"/>
              <a:t>after course</a:t>
            </a:r>
          </a:p>
        </p:txBody>
      </p:sp>
      <p:sp>
        <p:nvSpPr>
          <p:cNvPr id="6151" name="AutoShape 6"/>
          <p:cNvSpPr>
            <a:spLocks noChangeArrowheads="1"/>
          </p:cNvSpPr>
          <p:nvPr/>
        </p:nvSpPr>
        <p:spPr bwMode="auto">
          <a:xfrm>
            <a:off x="990600" y="1965325"/>
            <a:ext cx="1524000" cy="1371600"/>
          </a:xfrm>
          <a:prstGeom prst="cube">
            <a:avLst>
              <a:gd name="adj" fmla="val 25000"/>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a:t>Prior</a:t>
            </a:r>
          </a:p>
          <a:p>
            <a:pPr algn="ctr"/>
            <a:r>
              <a:rPr lang="en-US"/>
              <a:t>Knowledge</a:t>
            </a:r>
          </a:p>
        </p:txBody>
      </p:sp>
      <p:sp>
        <p:nvSpPr>
          <p:cNvPr id="6152" name="Rectangle 7"/>
          <p:cNvSpPr>
            <a:spLocks noChangeArrowheads="1"/>
          </p:cNvSpPr>
          <p:nvPr/>
        </p:nvSpPr>
        <p:spPr bwMode="auto">
          <a:xfrm>
            <a:off x="609600" y="1584325"/>
            <a:ext cx="7848600" cy="2362200"/>
          </a:xfrm>
          <a:prstGeom prst="rect">
            <a:avLst/>
          </a:prstGeom>
          <a:noFill/>
          <a:ln w="38100">
            <a:solidFill>
              <a:schemeClr val="tx1"/>
            </a:solidFill>
            <a:miter lim="800000"/>
            <a:headEnd/>
            <a:tailEnd/>
          </a:ln>
        </p:spPr>
        <p:txBody>
          <a:bodyPr wrap="none" anchor="ctr"/>
          <a:lstStyle/>
          <a:p>
            <a:endParaRPr lang="en-US"/>
          </a:p>
        </p:txBody>
      </p:sp>
      <p:sp>
        <p:nvSpPr>
          <p:cNvPr id="6153" name="Line 8"/>
          <p:cNvSpPr>
            <a:spLocks noChangeShapeType="1"/>
          </p:cNvSpPr>
          <p:nvPr/>
        </p:nvSpPr>
        <p:spPr bwMode="auto">
          <a:xfrm>
            <a:off x="1600200" y="3489325"/>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6154" name="Line 11"/>
          <p:cNvSpPr>
            <a:spLocks noChangeShapeType="1"/>
          </p:cNvSpPr>
          <p:nvPr/>
        </p:nvSpPr>
        <p:spPr bwMode="auto">
          <a:xfrm>
            <a:off x="7086600" y="3489325"/>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6155" name="Text Box 12"/>
          <p:cNvSpPr txBox="1">
            <a:spLocks noChangeArrowheads="1"/>
          </p:cNvSpPr>
          <p:nvPr/>
        </p:nvSpPr>
        <p:spPr bwMode="auto">
          <a:xfrm>
            <a:off x="304800" y="4387850"/>
            <a:ext cx="2667000" cy="1187450"/>
          </a:xfrm>
          <a:prstGeom prst="rect">
            <a:avLst/>
          </a:prstGeom>
          <a:noFill/>
          <a:ln w="9525">
            <a:noFill/>
            <a:miter lim="800000"/>
            <a:headEnd/>
            <a:tailEnd/>
          </a:ln>
        </p:spPr>
        <p:txBody>
          <a:bodyPr>
            <a:spAutoFit/>
          </a:bodyPr>
          <a:lstStyle/>
          <a:p>
            <a:pPr algn="ctr"/>
            <a:r>
              <a:rPr lang="en-US"/>
              <a:t>Performances &amp; demonstrations of knowledge</a:t>
            </a:r>
          </a:p>
        </p:txBody>
      </p:sp>
      <p:sp>
        <p:nvSpPr>
          <p:cNvPr id="6156" name="Text Box 13"/>
          <p:cNvSpPr txBox="1">
            <a:spLocks noChangeArrowheads="1"/>
          </p:cNvSpPr>
          <p:nvPr/>
        </p:nvSpPr>
        <p:spPr bwMode="auto">
          <a:xfrm>
            <a:off x="5775325" y="4403725"/>
            <a:ext cx="2530475" cy="1187450"/>
          </a:xfrm>
          <a:prstGeom prst="rect">
            <a:avLst/>
          </a:prstGeom>
          <a:noFill/>
          <a:ln w="9525">
            <a:noFill/>
            <a:miter lim="800000"/>
            <a:headEnd/>
            <a:tailEnd/>
          </a:ln>
        </p:spPr>
        <p:txBody>
          <a:bodyPr>
            <a:spAutoFit/>
          </a:bodyPr>
          <a:lstStyle/>
          <a:p>
            <a:pPr algn="ctr"/>
            <a:r>
              <a:rPr lang="en-US"/>
              <a:t>Performances &amp; demonstrations of knowledge</a:t>
            </a:r>
          </a:p>
        </p:txBody>
      </p:sp>
      <p:sp>
        <p:nvSpPr>
          <p:cNvPr id="15" name="Footer Placeholder 4"/>
          <p:cNvSpPr txBox="1">
            <a:spLocks/>
          </p:cNvSpPr>
          <p:nvPr/>
        </p:nvSpPr>
        <p:spPr>
          <a:xfrm>
            <a:off x="0" y="5562600"/>
            <a:ext cx="6781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Eberly</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Center for Teaching Excellence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Carnegie Mellon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normAutofit fontScale="90000"/>
          </a:bodyPr>
          <a:lstStyle/>
          <a:p>
            <a:r>
              <a:rPr lang="en-US" smtClean="0"/>
              <a:t>The Course Design Triangle</a:t>
            </a:r>
          </a:p>
        </p:txBody>
      </p:sp>
      <p:sp>
        <p:nvSpPr>
          <p:cNvPr id="2" name="Footer Placeholder 4"/>
          <p:cNvSpPr>
            <a:spLocks noGrp="1"/>
          </p:cNvSpPr>
          <p:nvPr>
            <p:ph type="ftr" sz="quarter" idx="4294967295"/>
          </p:nvPr>
        </p:nvSpPr>
        <p:spPr>
          <a:xfrm>
            <a:off x="0" y="5562600"/>
            <a:ext cx="6781800" cy="365125"/>
          </a:xfrm>
          <a:prstGeom prst="rect">
            <a:avLst/>
          </a:prstGeom>
        </p:spPr>
        <p:txBody>
          <a:bodyPr/>
          <a:lstStyle/>
          <a:p>
            <a:pPr>
              <a:defRPr/>
            </a:pPr>
            <a:r>
              <a:rPr lang="en-US" sz="1600" dirty="0" err="1" smtClean="0"/>
              <a:t>Eberly</a:t>
            </a:r>
            <a:r>
              <a:rPr lang="en-US" sz="1600" dirty="0" smtClean="0"/>
              <a:t> Center for Teaching Excellence</a:t>
            </a:r>
          </a:p>
          <a:p>
            <a:pPr>
              <a:defRPr/>
            </a:pPr>
            <a:r>
              <a:rPr lang="en-US" sz="1600" dirty="0" smtClean="0"/>
              <a:t>Carnegie Mellon</a:t>
            </a:r>
          </a:p>
        </p:txBody>
      </p:sp>
      <p:sp>
        <p:nvSpPr>
          <p:cNvPr id="4101" name="Text Box 3"/>
          <p:cNvSpPr txBox="1">
            <a:spLocks noChangeArrowheads="1"/>
          </p:cNvSpPr>
          <p:nvPr/>
        </p:nvSpPr>
        <p:spPr bwMode="auto">
          <a:xfrm>
            <a:off x="4191000" y="3960940"/>
            <a:ext cx="4295775"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Instructional Activities</a:t>
            </a:r>
            <a:endParaRPr lang="en-US" sz="2900">
              <a:latin typeface="Gill Sans" charset="0"/>
            </a:endParaRPr>
          </a:p>
        </p:txBody>
      </p:sp>
      <p:sp>
        <p:nvSpPr>
          <p:cNvPr id="4102" name="Text Box 4"/>
          <p:cNvSpPr txBox="1">
            <a:spLocks noChangeArrowheads="1"/>
          </p:cNvSpPr>
          <p:nvPr/>
        </p:nvSpPr>
        <p:spPr bwMode="auto">
          <a:xfrm>
            <a:off x="4687888" y="1449515"/>
            <a:ext cx="2306637"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Objectives</a:t>
            </a:r>
          </a:p>
        </p:txBody>
      </p:sp>
      <p:sp>
        <p:nvSpPr>
          <p:cNvPr id="4103" name="Line 5"/>
          <p:cNvSpPr>
            <a:spLocks noChangeShapeType="1"/>
          </p:cNvSpPr>
          <p:nvPr/>
        </p:nvSpPr>
        <p:spPr bwMode="auto">
          <a:xfrm>
            <a:off x="2811463" y="3054478"/>
            <a:ext cx="1782762" cy="1098550"/>
          </a:xfrm>
          <a:prstGeom prst="line">
            <a:avLst/>
          </a:prstGeom>
          <a:noFill/>
          <a:ln w="9525">
            <a:solidFill>
              <a:schemeClr val="tx1"/>
            </a:solidFill>
            <a:round/>
            <a:headEnd type="triangle" w="med" len="med"/>
            <a:tailEnd type="triangle" w="med" len="med"/>
          </a:ln>
        </p:spPr>
        <p:txBody>
          <a:bodyPr/>
          <a:lstStyle/>
          <a:p>
            <a:endParaRPr lang="en-US"/>
          </a:p>
        </p:txBody>
      </p:sp>
      <p:sp>
        <p:nvSpPr>
          <p:cNvPr id="4104" name="Text Box 6"/>
          <p:cNvSpPr txBox="1">
            <a:spLocks noChangeArrowheads="1"/>
          </p:cNvSpPr>
          <p:nvPr/>
        </p:nvSpPr>
        <p:spPr bwMode="auto">
          <a:xfrm>
            <a:off x="280988" y="2516315"/>
            <a:ext cx="2468562"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Assessments</a:t>
            </a:r>
          </a:p>
        </p:txBody>
      </p:sp>
      <p:sp>
        <p:nvSpPr>
          <p:cNvPr id="4105" name="Freeform 7"/>
          <p:cNvSpPr>
            <a:spLocks/>
          </p:cNvSpPr>
          <p:nvPr/>
        </p:nvSpPr>
        <p:spPr bwMode="auto">
          <a:xfrm rot="1807911">
            <a:off x="3222625" y="1820990"/>
            <a:ext cx="1930400" cy="1647825"/>
          </a:xfrm>
          <a:custGeom>
            <a:avLst/>
            <a:gdLst>
              <a:gd name="T0" fmla="*/ 2147483647 w 10000"/>
              <a:gd name="T1" fmla="*/ 0 h 10000"/>
              <a:gd name="T2" fmla="*/ 0 w 10000"/>
              <a:gd name="T3" fmla="*/ 2147483647 h 10000"/>
              <a:gd name="T4" fmla="*/ 2147483647 w 10000"/>
              <a:gd name="T5" fmla="*/ 2147483647 h 10000"/>
              <a:gd name="T6" fmla="*/ 2147483647 w 10000"/>
              <a:gd name="T7" fmla="*/ 0 h 10000"/>
              <a:gd name="T8" fmla="*/ 0 60000 65536"/>
              <a:gd name="T9" fmla="*/ 0 60000 65536"/>
              <a:gd name="T10" fmla="*/ 0 60000 65536"/>
              <a:gd name="T11" fmla="*/ 0 60000 65536"/>
              <a:gd name="T12" fmla="*/ 0 w 10000"/>
              <a:gd name="T13" fmla="*/ 0 h 10000"/>
              <a:gd name="T14" fmla="*/ 10000 w 10000"/>
              <a:gd name="T15" fmla="*/ 10000 h 10000"/>
            </a:gdLst>
            <a:ahLst/>
            <a:cxnLst>
              <a:cxn ang="T8">
                <a:pos x="T0" y="T1"/>
              </a:cxn>
              <a:cxn ang="T9">
                <a:pos x="T2" y="T3"/>
              </a:cxn>
              <a:cxn ang="T10">
                <a:pos x="T4" y="T5"/>
              </a:cxn>
              <a:cxn ang="T11">
                <a:pos x="T6" y="T7"/>
              </a:cxn>
            </a:cxnLst>
            <a:rect l="T12" t="T13" r="T14" b="T15"/>
            <a:pathLst>
              <a:path w="10000" h="10000">
                <a:moveTo>
                  <a:pt x="5000" y="0"/>
                </a:moveTo>
                <a:lnTo>
                  <a:pt x="0" y="10000"/>
                </a:lnTo>
                <a:lnTo>
                  <a:pt x="10000" y="10000"/>
                </a:lnTo>
                <a:lnTo>
                  <a:pt x="5000" y="0"/>
                </a:lnTo>
                <a:close/>
                <a:moveTo>
                  <a:pt x="5000" y="0"/>
                </a:moveTo>
              </a:path>
            </a:pathLst>
          </a:custGeom>
          <a:solidFill>
            <a:srgbClr val="C8DDF0"/>
          </a:solidFill>
          <a:ln w="9525">
            <a:solidFill>
              <a:srgbClr val="5B5249"/>
            </a:solidFill>
            <a:round/>
            <a:headEnd/>
            <a:tailEnd/>
          </a:ln>
        </p:spPr>
        <p:txBody>
          <a:bodyPr/>
          <a:lstStyle/>
          <a:p>
            <a:endParaRPr lang="en-US"/>
          </a:p>
        </p:txBody>
      </p:sp>
      <p:sp>
        <p:nvSpPr>
          <p:cNvPr id="4106" name="Line 8"/>
          <p:cNvSpPr>
            <a:spLocks noChangeShapeType="1"/>
          </p:cNvSpPr>
          <p:nvPr/>
        </p:nvSpPr>
        <p:spPr bwMode="auto">
          <a:xfrm rot="10800000" flipH="1">
            <a:off x="2811463" y="1752728"/>
            <a:ext cx="1714500" cy="958850"/>
          </a:xfrm>
          <a:prstGeom prst="line">
            <a:avLst/>
          </a:prstGeom>
          <a:noFill/>
          <a:ln w="9525">
            <a:solidFill>
              <a:schemeClr val="tx1"/>
            </a:solidFill>
            <a:round/>
            <a:headEnd type="triangle" w="med" len="med"/>
            <a:tailEnd type="triangle" w="med" len="med"/>
          </a:ln>
        </p:spPr>
        <p:txBody>
          <a:bodyPr/>
          <a:lstStyle/>
          <a:p>
            <a:endParaRPr lang="en-US"/>
          </a:p>
        </p:txBody>
      </p:sp>
      <p:sp>
        <p:nvSpPr>
          <p:cNvPr id="4107" name="Line 9"/>
          <p:cNvSpPr>
            <a:spLocks noChangeShapeType="1"/>
          </p:cNvSpPr>
          <p:nvPr/>
        </p:nvSpPr>
        <p:spPr bwMode="auto">
          <a:xfrm rot="10800000" flipH="1">
            <a:off x="4864100" y="1889253"/>
            <a:ext cx="11113" cy="1989137"/>
          </a:xfrm>
          <a:prstGeom prst="line">
            <a:avLst/>
          </a:prstGeom>
          <a:noFill/>
          <a:ln w="9525">
            <a:solidFill>
              <a:schemeClr val="tx1"/>
            </a:solidFill>
            <a:round/>
            <a:headEnd type="triangle" w="med" len="med"/>
            <a:tailEnd type="triangle" w="med" len="med"/>
          </a:ln>
        </p:spPr>
        <p:txBody>
          <a:bodyPr/>
          <a:lstStyle/>
          <a:p>
            <a:endParaRPr lang="en-US"/>
          </a:p>
        </p:txBody>
      </p:sp>
      <p:sp>
        <p:nvSpPr>
          <p:cNvPr id="4108" name="Text Box 10"/>
          <p:cNvSpPr txBox="1">
            <a:spLocks/>
          </p:cNvSpPr>
          <p:nvPr/>
        </p:nvSpPr>
        <p:spPr bwMode="auto">
          <a:xfrm>
            <a:off x="76200" y="2997328"/>
            <a:ext cx="3222625" cy="1087437"/>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Tasks that provide feedback on students’ knowledge and skills</a:t>
            </a:r>
            <a:endParaRPr lang="en-US" sz="2900">
              <a:latin typeface="Gill Sans" charset="0"/>
            </a:endParaRPr>
          </a:p>
        </p:txBody>
      </p:sp>
      <p:sp>
        <p:nvSpPr>
          <p:cNvPr id="4109" name="Text Box 11"/>
          <p:cNvSpPr txBox="1">
            <a:spLocks/>
          </p:cNvSpPr>
          <p:nvPr/>
        </p:nvSpPr>
        <p:spPr bwMode="auto">
          <a:xfrm>
            <a:off x="4937125" y="1820990"/>
            <a:ext cx="3900488" cy="1087438"/>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Descriptions of what students should be able to do at the end of the course</a:t>
            </a:r>
            <a:endParaRPr lang="en-US" sz="2900">
              <a:latin typeface="Gill Sans" charset="0"/>
            </a:endParaRPr>
          </a:p>
        </p:txBody>
      </p:sp>
      <p:sp>
        <p:nvSpPr>
          <p:cNvPr id="4110" name="Text Box 12"/>
          <p:cNvSpPr txBox="1">
            <a:spLocks/>
          </p:cNvSpPr>
          <p:nvPr/>
        </p:nvSpPr>
        <p:spPr bwMode="auto">
          <a:xfrm>
            <a:off x="4202113" y="4400678"/>
            <a:ext cx="4284662" cy="1087437"/>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Contexts and activities that foster students’ active engagement in learning </a:t>
            </a:r>
            <a:endParaRPr lang="en-US" sz="2900">
              <a:latin typeface="Gill Sans"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fontScale="90000"/>
          </a:bodyPr>
          <a:lstStyle/>
          <a:p>
            <a:r>
              <a:rPr lang="en-US" smtClean="0"/>
              <a:t>The Triangle Exemplified</a:t>
            </a:r>
            <a:endParaRPr lang="en-US" smtClean="0"/>
          </a:p>
        </p:txBody>
      </p:sp>
      <p:sp>
        <p:nvSpPr>
          <p:cNvPr id="5123" name="Slide Number Placeholder 5"/>
          <p:cNvSpPr>
            <a:spLocks noGrp="1"/>
          </p:cNvSpPr>
          <p:nvPr>
            <p:ph type="sldNum" sz="quarter" idx="4294967295"/>
          </p:nvPr>
        </p:nvSpPr>
        <p:spPr bwMode="auto">
          <a:xfrm>
            <a:off x="7010400" y="6356350"/>
            <a:ext cx="2133600" cy="365125"/>
          </a:xfrm>
          <a:prstGeom prst="rect">
            <a:avLst/>
          </a:prstGeom>
          <a:noFill/>
          <a:ln>
            <a:miter lim="800000"/>
            <a:headEnd/>
            <a:tailEnd/>
          </a:ln>
        </p:spPr>
        <p:txBody>
          <a:bodyPr wrap="square" numCol="1" anchorCtr="0" compatLnSpc="1">
            <a:prstTxWarp prst="textNoShape">
              <a:avLst/>
            </a:prstTxWarp>
          </a:bodyPr>
          <a:lstStyle/>
          <a:p>
            <a:fld id="{FAC65C8B-5C0E-413A-8546-22EEC516D61A}" type="slidenum">
              <a:rPr lang="en-US">
                <a:solidFill>
                  <a:schemeClr val="tx1"/>
                </a:solidFill>
                <a:ea typeface="ＭＳ Ｐゴシック" charset="-128"/>
              </a:rPr>
              <a:pPr/>
              <a:t>12</a:t>
            </a:fld>
            <a:endParaRPr lang="en-US">
              <a:solidFill>
                <a:schemeClr val="tx1"/>
              </a:solidFill>
              <a:ea typeface="ＭＳ Ｐゴシック" charset="-128"/>
            </a:endParaRPr>
          </a:p>
        </p:txBody>
      </p:sp>
      <p:graphicFrame>
        <p:nvGraphicFramePr>
          <p:cNvPr id="86036" name="Group 20"/>
          <p:cNvGraphicFramePr>
            <a:graphicFrameLocks noGrp="1"/>
          </p:cNvGraphicFramePr>
          <p:nvPr/>
        </p:nvGraphicFramePr>
        <p:xfrm>
          <a:off x="609600" y="1162051"/>
          <a:ext cx="7848600" cy="4629149"/>
        </p:xfrm>
        <a:graphic>
          <a:graphicData uri="http://schemas.openxmlformats.org/drawingml/2006/table">
            <a:tbl>
              <a:tblPr/>
              <a:tblGrid>
                <a:gridCol w="3535363"/>
                <a:gridCol w="4313237"/>
              </a:tblGrid>
              <a:tr h="1354323">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9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Learning Objective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9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 the students should be able to write a clear topic sentence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503">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Instructional Activities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Categorize example sentences</a:t>
                      </a:r>
                    </a:p>
                    <a:p>
                      <a:pPr marL="533400" marR="0" lvl="0" indent="-53340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Revise poor examples</a:t>
                      </a:r>
                    </a:p>
                    <a:p>
                      <a:pPr marL="533400" marR="0" lvl="0" indent="-53340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Practice writing topic sentences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323">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Assessment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9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Generate a clear topic   </a:t>
                      </a: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    sentence for a new topic</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Rot="1" noChangeArrowheads="1"/>
          </p:cNvSpPr>
          <p:nvPr>
            <p:ph type="title"/>
          </p:nvPr>
        </p:nvSpPr>
        <p:spPr/>
        <p:txBody>
          <a:bodyPr>
            <a:normAutofit fontScale="90000"/>
          </a:bodyPr>
          <a:lstStyle/>
          <a:p>
            <a:pPr eaLnBrk="1" hangingPunct="1"/>
            <a:r>
              <a:rPr lang="en-US" sz="4100" dirty="0" smtClean="0">
                <a:ea typeface="ＭＳ Ｐゴシック" pitchFamily="34" charset="-128"/>
              </a:rPr>
              <a:t>Why Focus on </a:t>
            </a:r>
            <a:r>
              <a:rPr lang="en-US" sz="4100" dirty="0" smtClean="0">
                <a:ea typeface="ＭＳ Ｐゴシック" pitchFamily="34" charset="-128"/>
              </a:rPr>
              <a:t>Learning Objectives</a:t>
            </a:r>
            <a:r>
              <a:rPr lang="en-US" sz="4100" dirty="0" smtClean="0">
                <a:ea typeface="ＭＳ Ｐゴシック" pitchFamily="34" charset="-128"/>
              </a:rPr>
              <a:t>?</a:t>
            </a:r>
            <a:endParaRPr lang="en-US" sz="3700" dirty="0" smtClean="0">
              <a:solidFill>
                <a:schemeClr val="tx1"/>
              </a:solidFill>
              <a:ea typeface="ＭＳ Ｐゴシック" pitchFamily="34" charset="-128"/>
            </a:endParaRPr>
          </a:p>
        </p:txBody>
      </p:sp>
      <p:sp>
        <p:nvSpPr>
          <p:cNvPr id="4100" name="Rectangle 3"/>
          <p:cNvSpPr>
            <a:spLocks noGrp="1" noRot="1" noChangeArrowheads="1"/>
          </p:cNvSpPr>
          <p:nvPr>
            <p:ph idx="1"/>
          </p:nvPr>
        </p:nvSpPr>
        <p:spPr>
          <a:xfrm>
            <a:off x="304800" y="1189037"/>
            <a:ext cx="8229600" cy="4525963"/>
          </a:xfrm>
        </p:spPr>
        <p:txBody>
          <a:bodyPr/>
          <a:lstStyle/>
          <a:p>
            <a:pPr marL="822325" lvl="1" indent="-411163" defTabSz="822325" eaLnBrk="1" hangingPunct="1">
              <a:buFont typeface="Times" charset="0"/>
              <a:buAutoNum type="arabicPeriod"/>
            </a:pPr>
            <a:r>
              <a:rPr lang="en-US" sz="2400" dirty="0" smtClean="0">
                <a:ea typeface="ＭＳ Ｐゴシック" pitchFamily="34" charset="-128"/>
              </a:rPr>
              <a:t>They communicate our intentions clearly to students and to colleagues.</a:t>
            </a:r>
          </a:p>
          <a:p>
            <a:pPr marL="822325" lvl="1" indent="-411163" defTabSz="822325" eaLnBrk="1" hangingPunct="1">
              <a:buFont typeface="Times" charset="0"/>
              <a:buAutoNum type="arabicPeriod"/>
            </a:pPr>
            <a:r>
              <a:rPr lang="en-US" sz="2400" dirty="0" smtClean="0">
                <a:ea typeface="ＭＳ Ｐゴシック" pitchFamily="34" charset="-128"/>
              </a:rPr>
              <a:t>They provide a framework for selecting and organizing course content.</a:t>
            </a:r>
          </a:p>
          <a:p>
            <a:pPr marL="822325" lvl="1" indent="-411163" defTabSz="822325" eaLnBrk="1" hangingPunct="1">
              <a:buFont typeface="Times" charset="0"/>
              <a:buAutoNum type="arabicPeriod"/>
            </a:pPr>
            <a:r>
              <a:rPr lang="en-US" sz="2400" dirty="0" smtClean="0">
                <a:ea typeface="ＭＳ Ｐゴシック" pitchFamily="34" charset="-128"/>
              </a:rPr>
              <a:t>They guide in decisions about assessment and evaluation methods. </a:t>
            </a:r>
          </a:p>
          <a:p>
            <a:pPr marL="822325" lvl="1" indent="-411163" defTabSz="822325" eaLnBrk="1" hangingPunct="1">
              <a:buFont typeface="Times" charset="0"/>
              <a:buAutoNum type="arabicPeriod"/>
            </a:pPr>
            <a:r>
              <a:rPr lang="en-US" sz="2400" dirty="0" smtClean="0">
                <a:ea typeface="ＭＳ Ｐゴシック" pitchFamily="34" charset="-128"/>
              </a:rPr>
              <a:t>They provide a framework for selecting appropriate teaching and learning activities.</a:t>
            </a:r>
          </a:p>
          <a:p>
            <a:pPr marL="822325" lvl="1" indent="-411163" defTabSz="822325" eaLnBrk="1" hangingPunct="1">
              <a:buFont typeface="Times" charset="0"/>
              <a:buAutoNum type="arabicPeriod"/>
            </a:pPr>
            <a:r>
              <a:rPr lang="en-US" sz="2400" dirty="0" smtClean="0">
                <a:ea typeface="ＭＳ Ｐゴシック" pitchFamily="34" charset="-128"/>
              </a:rPr>
              <a:t>They give students information for directing their learning efforts and monitoring their own progress.</a:t>
            </a:r>
          </a:p>
          <a:p>
            <a:pPr marL="822325" lvl="1" indent="-411163" defTabSz="822325" eaLnBrk="1" hangingPunct="1">
              <a:buFont typeface="Times" charset="0"/>
              <a:buAutoNum type="arabicPeriod"/>
            </a:pPr>
            <a:endParaRPr lang="en-US" sz="1200" dirty="0" smtClean="0">
              <a:ea typeface="ＭＳ Ｐゴシック" pitchFamily="34" charset="-128"/>
            </a:endParaRPr>
          </a:p>
          <a:p>
            <a:pPr marL="479425" indent="-479425" defTabSz="822325" eaLnBrk="1" hangingPunct="1">
              <a:buFont typeface="Times" charset="0"/>
              <a:buNone/>
            </a:pPr>
            <a:r>
              <a:rPr lang="en-US" sz="900" dirty="0" smtClean="0">
                <a:ea typeface="ＭＳ Ｐゴシック" pitchFamily="34" charset="-128"/>
              </a:rPr>
              <a:t>Based on  A.H. Miller (1987), </a:t>
            </a:r>
            <a:r>
              <a:rPr lang="en-US" sz="900" i="1" dirty="0" smtClean="0">
                <a:ea typeface="ＭＳ Ｐゴシック" pitchFamily="34" charset="-128"/>
              </a:rPr>
              <a:t>Course Design for University Lecturers</a:t>
            </a:r>
            <a:r>
              <a:rPr lang="en-US" sz="900" dirty="0" smtClean="0">
                <a:ea typeface="ＭＳ Ｐゴシック" pitchFamily="34" charset="-128"/>
              </a:rPr>
              <a:t>.  New York:  Nichols Publishing.</a:t>
            </a:r>
          </a:p>
          <a:p>
            <a:pPr marL="479425" indent="-479425" defTabSz="822325" eaLnBrk="1" hangingPunct="1">
              <a:buFont typeface="Times" charset="0"/>
              <a:buNone/>
            </a:pPr>
            <a:r>
              <a:rPr lang="en-US" sz="900" dirty="0" smtClean="0">
                <a:ea typeface="ＭＳ Ｐゴシック" pitchFamily="34" charset="-128"/>
              </a:rPr>
              <a:t>Also see, C.I. Davidson &amp; S. A. Ambrose (1994), </a:t>
            </a:r>
            <a:r>
              <a:rPr lang="en-US" sz="900" i="1" dirty="0" smtClean="0">
                <a:ea typeface="ＭＳ Ｐゴシック" pitchFamily="34" charset="-128"/>
              </a:rPr>
              <a:t>The New Professor</a:t>
            </a:r>
            <a:r>
              <a:rPr lang="ja-JP" altLang="en-US" sz="900" i="1" smtClean="0">
                <a:ea typeface="ＭＳ Ｐゴシック" pitchFamily="34" charset="-128"/>
              </a:rPr>
              <a:t>’</a:t>
            </a:r>
            <a:r>
              <a:rPr lang="en-US" altLang="ja-JP" sz="900" i="1" dirty="0" smtClean="0">
                <a:ea typeface="ＭＳ Ｐゴシック" pitchFamily="34" charset="-128"/>
              </a:rPr>
              <a:t>s Handbook:  A Guide to Teaching and Research in Engineering and Sciences</a:t>
            </a:r>
            <a:r>
              <a:rPr lang="en-US" altLang="ja-JP" sz="900" dirty="0" smtClean="0">
                <a:ea typeface="ＭＳ Ｐゴシック" pitchFamily="34" charset="-128"/>
              </a:rPr>
              <a:t>.  Bolton, MA:  Anker Publishing Company Inc. </a:t>
            </a:r>
            <a:endParaRPr lang="en-US" sz="900" dirty="0" smtClean="0">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normAutofit fontScale="90000"/>
          </a:bodyPr>
          <a:lstStyle/>
          <a:p>
            <a:r>
              <a:rPr lang="en-US" smtClean="0"/>
              <a:t>Different Kinds of Objectives</a:t>
            </a:r>
            <a:endParaRPr lang="en-US" smtClean="0"/>
          </a:p>
        </p:txBody>
      </p:sp>
      <p:sp>
        <p:nvSpPr>
          <p:cNvPr id="10245" name="Rectangle 3"/>
          <p:cNvSpPr>
            <a:spLocks noGrp="1" noRot="1" noChangeArrowheads="1"/>
          </p:cNvSpPr>
          <p:nvPr>
            <p:ph idx="1"/>
          </p:nvPr>
        </p:nvSpPr>
        <p:spPr/>
        <p:txBody>
          <a:bodyPr/>
          <a:lstStyle/>
          <a:p>
            <a:pPr>
              <a:buFont typeface="Arial" pitchFamily="34" charset="0"/>
              <a:buChar char="•"/>
            </a:pPr>
            <a:r>
              <a:rPr lang="en-US" smtClean="0"/>
              <a:t>Bloom’s Taxonomy identifies six levels of cognitive processes. </a:t>
            </a:r>
          </a:p>
          <a:p>
            <a:pPr>
              <a:buFont typeface="Arial" pitchFamily="34" charset="0"/>
              <a:buChar char="•"/>
            </a:pPr>
            <a:r>
              <a:rPr lang="en-US" smtClean="0"/>
              <a:t>Across these levels, knowledge is used in more sophisticated ways:</a:t>
            </a:r>
          </a:p>
          <a:p>
            <a:pPr lvl="1"/>
            <a:r>
              <a:rPr lang="en-US" smtClean="0"/>
              <a:t>Recall: remember, recognize, identify</a:t>
            </a:r>
          </a:p>
          <a:p>
            <a:pPr lvl="1"/>
            <a:r>
              <a:rPr lang="en-US" smtClean="0"/>
              <a:t>Understand: interpret, exemplify, classify, summarize, explain, compare</a:t>
            </a:r>
          </a:p>
          <a:p>
            <a:pPr lvl="1"/>
            <a:r>
              <a:rPr lang="en-US" smtClean="0"/>
              <a:t>Apply: execute, implement, use, carry out</a:t>
            </a:r>
          </a:p>
          <a:p>
            <a:pPr lvl="1"/>
            <a:r>
              <a:rPr lang="en-US" smtClean="0"/>
              <a:t>Analyze: differentiate, distinguish, organize, select</a:t>
            </a:r>
          </a:p>
          <a:p>
            <a:pPr lvl="1"/>
            <a:r>
              <a:rPr lang="en-US" smtClean="0"/>
              <a:t>Evaluate: check, critique, judge, monitor, test</a:t>
            </a:r>
          </a:p>
          <a:p>
            <a:pPr lvl="1"/>
            <a:r>
              <a:rPr lang="en-US" smtClean="0"/>
              <a:t>Create: generate, plan, produce, construct, hypothesize</a:t>
            </a:r>
          </a:p>
          <a:p>
            <a:pPr lvl="1"/>
            <a:endParaRPr lang="en-US" smtClean="0"/>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Rot="1" noChangeArrowheads="1"/>
          </p:cNvSpPr>
          <p:nvPr>
            <p:ph type="title"/>
          </p:nvPr>
        </p:nvSpPr>
        <p:spPr/>
        <p:txBody>
          <a:bodyPr>
            <a:normAutofit fontScale="90000"/>
          </a:bodyPr>
          <a:lstStyle/>
          <a:p>
            <a:pPr eaLnBrk="1" hangingPunct="1"/>
            <a:r>
              <a:rPr lang="en-US" sz="4000" dirty="0" smtClean="0">
                <a:ea typeface="ＭＳ Ｐゴシック" pitchFamily="34" charset="-128"/>
              </a:rPr>
              <a:t>Let’</a:t>
            </a:r>
            <a:r>
              <a:rPr lang="en-US" altLang="ja-JP" sz="4000" dirty="0" smtClean="0">
                <a:ea typeface="ＭＳ Ｐゴシック" pitchFamily="34" charset="-128"/>
              </a:rPr>
              <a:t>s Analyze Some Examples</a:t>
            </a:r>
            <a:endParaRPr lang="en-US" dirty="0" smtClean="0">
              <a:ea typeface="ＭＳ Ｐゴシック" pitchFamily="34" charset="-128"/>
            </a:endParaRPr>
          </a:p>
        </p:txBody>
      </p:sp>
      <p:sp>
        <p:nvSpPr>
          <p:cNvPr id="10244" name="Rectangle 3"/>
          <p:cNvSpPr>
            <a:spLocks noGrp="1" noRot="1" noChangeArrowheads="1"/>
          </p:cNvSpPr>
          <p:nvPr>
            <p:ph idx="1"/>
          </p:nvPr>
        </p:nvSpPr>
        <p:spPr/>
        <p:txBody>
          <a:bodyPr/>
          <a:lstStyle/>
          <a:p>
            <a:pPr marL="307975" indent="-307975" defTabSz="822325" eaLnBrk="1" hangingPunct="1">
              <a:lnSpc>
                <a:spcPct val="90000"/>
              </a:lnSpc>
            </a:pPr>
            <a:r>
              <a:rPr lang="en-US" sz="2900" dirty="0" smtClean="0">
                <a:ea typeface="ＭＳ Ｐゴシック" pitchFamily="34" charset="-128"/>
              </a:rPr>
              <a:t>Checklist: Is the objective…?</a:t>
            </a:r>
          </a:p>
          <a:p>
            <a:pPr marL="668338" lvl="1" indent="-257175" defTabSz="822325" eaLnBrk="1" hangingPunct="1">
              <a:lnSpc>
                <a:spcPct val="90000"/>
              </a:lnSpc>
              <a:buFont typeface="Times" charset="0"/>
              <a:buChar char="•"/>
            </a:pPr>
            <a:r>
              <a:rPr lang="en-US" sz="2500" dirty="0" smtClean="0">
                <a:ea typeface="ＭＳ Ｐゴシック" pitchFamily="34" charset="-128"/>
              </a:rPr>
              <a:t>Student centered (i.e., student should be able to…)</a:t>
            </a:r>
          </a:p>
          <a:p>
            <a:pPr marL="668338" lvl="1" indent="-257175" defTabSz="822325" eaLnBrk="1" hangingPunct="1">
              <a:lnSpc>
                <a:spcPct val="90000"/>
              </a:lnSpc>
              <a:buFont typeface="Times" charset="0"/>
              <a:buChar char="•"/>
            </a:pPr>
            <a:r>
              <a:rPr lang="en-US" sz="2500" dirty="0" smtClean="0">
                <a:ea typeface="ＭＳ Ｐゴシック" pitchFamily="34" charset="-128"/>
              </a:rPr>
              <a:t>Broken down into component skills (grain size)</a:t>
            </a:r>
          </a:p>
          <a:p>
            <a:pPr marL="668338" lvl="1" indent="-257175" defTabSz="822325" eaLnBrk="1" hangingPunct="1">
              <a:lnSpc>
                <a:spcPct val="90000"/>
              </a:lnSpc>
              <a:buFont typeface="Times" charset="0"/>
              <a:buChar char="•"/>
            </a:pPr>
            <a:r>
              <a:rPr lang="en-US" sz="2500" dirty="0" smtClean="0">
                <a:ea typeface="ＭＳ Ｐゴシック" pitchFamily="34" charset="-128"/>
              </a:rPr>
              <a:t>Phrased with an action verb</a:t>
            </a:r>
          </a:p>
          <a:p>
            <a:pPr marL="668338" lvl="1" indent="-257175" defTabSz="822325" eaLnBrk="1" hangingPunct="1">
              <a:lnSpc>
                <a:spcPct val="90000"/>
              </a:lnSpc>
              <a:buFont typeface="Times" charset="0"/>
              <a:buChar char="•"/>
            </a:pPr>
            <a:r>
              <a:rPr lang="en-US" sz="2500" dirty="0" smtClean="0">
                <a:ea typeface="ＭＳ Ｐゴシック" pitchFamily="34" charset="-128"/>
              </a:rPr>
              <a:t>Measurable </a:t>
            </a:r>
          </a:p>
          <a:p>
            <a:pPr marL="307975" indent="-307975" defTabSz="822325" eaLnBrk="1" hangingPunct="1">
              <a:lnSpc>
                <a:spcPct val="90000"/>
              </a:lnSpc>
            </a:pPr>
            <a:r>
              <a:rPr lang="en-US" sz="2900" dirty="0" smtClean="0">
                <a:ea typeface="ＭＳ Ｐゴシック" pitchFamily="34" charset="-128"/>
              </a:rPr>
              <a:t>Here are some samples:</a:t>
            </a:r>
          </a:p>
          <a:p>
            <a:pPr marL="668338" lvl="1" indent="-257175" defTabSz="822325" eaLnBrk="1" hangingPunct="1">
              <a:lnSpc>
                <a:spcPct val="90000"/>
              </a:lnSpc>
              <a:buFont typeface="Times" charset="0"/>
              <a:buChar char="•"/>
            </a:pPr>
            <a:r>
              <a:rPr lang="en-US" sz="2500" dirty="0" smtClean="0">
                <a:ea typeface="ＭＳ Ｐゴシック" pitchFamily="34" charset="-128"/>
              </a:rPr>
              <a:t>Understand the U.S. stock market</a:t>
            </a:r>
          </a:p>
          <a:p>
            <a:pPr marL="668338" lvl="1" indent="-257175" defTabSz="822325" eaLnBrk="1" hangingPunct="1">
              <a:lnSpc>
                <a:spcPct val="90000"/>
              </a:lnSpc>
              <a:buFont typeface="Times" charset="0"/>
              <a:buChar char="•"/>
            </a:pPr>
            <a:r>
              <a:rPr lang="en-US" sz="2500" dirty="0" smtClean="0">
                <a:ea typeface="ＭＳ Ｐゴシック" pitchFamily="34" charset="-128"/>
              </a:rPr>
              <a:t>Logical </a:t>
            </a:r>
            <a:r>
              <a:rPr lang="en-US" sz="2500" dirty="0" smtClean="0">
                <a:ea typeface="ＭＳ Ｐゴシック" pitchFamily="34" charset="-128"/>
              </a:rPr>
              <a:t>flaws in a written argument</a:t>
            </a:r>
          </a:p>
          <a:p>
            <a:pPr marL="668338" lvl="1" indent="-257175" defTabSz="822325" eaLnBrk="1" hangingPunct="1">
              <a:lnSpc>
                <a:spcPct val="90000"/>
              </a:lnSpc>
              <a:buFont typeface="Times" charset="0"/>
              <a:buChar char="•"/>
            </a:pPr>
            <a:r>
              <a:rPr lang="en-US" sz="2500" dirty="0" smtClean="0">
                <a:ea typeface="ＭＳ Ｐゴシック" pitchFamily="34" charset="-128"/>
              </a:rPr>
              <a:t>Appreciate the historical context of the </a:t>
            </a:r>
            <a:r>
              <a:rPr lang="en-US" sz="2500" dirty="0" smtClean="0">
                <a:ea typeface="ＭＳ Ｐゴシック" pitchFamily="34" charset="-128"/>
              </a:rPr>
              <a:t>1940</a:t>
            </a:r>
            <a:r>
              <a:rPr lang="ja-JP" altLang="en-US" sz="2500" smtClean="0">
                <a:ea typeface="ＭＳ Ｐゴシック" pitchFamily="34" charset="-128"/>
              </a:rPr>
              <a:t>’</a:t>
            </a:r>
            <a:r>
              <a:rPr lang="en-US" altLang="ja-JP" sz="2500" dirty="0" smtClean="0">
                <a:ea typeface="ＭＳ Ｐゴシック" pitchFamily="34" charset="-128"/>
              </a:rPr>
              <a:t>s</a:t>
            </a:r>
            <a:endParaRPr lang="en-US" altLang="ja-JP" sz="2500" dirty="0" smtClean="0">
              <a:ea typeface="ＭＳ Ｐゴシック" pitchFamily="34" charset="-128"/>
            </a:endParaRPr>
          </a:p>
          <a:p>
            <a:pPr marL="668338" lvl="1" indent="-257175" defTabSz="822325" eaLnBrk="1" hangingPunct="1">
              <a:lnSpc>
                <a:spcPct val="90000"/>
              </a:lnSpc>
              <a:buFont typeface="Times" charset="0"/>
              <a:buChar char="•"/>
            </a:pPr>
            <a:r>
              <a:rPr lang="en-US" sz="2500" dirty="0" smtClean="0">
                <a:ea typeface="ＭＳ Ｐゴシック" pitchFamily="34" charset="-128"/>
              </a:rPr>
              <a:t>Apply Newton</a:t>
            </a:r>
            <a:r>
              <a:rPr lang="ja-JP" altLang="en-US" sz="2500" smtClean="0">
                <a:ea typeface="ＭＳ Ｐゴシック" pitchFamily="34" charset="-128"/>
              </a:rPr>
              <a:t>’</a:t>
            </a:r>
            <a:r>
              <a:rPr lang="en-US" altLang="ja-JP" sz="2500" dirty="0" smtClean="0">
                <a:ea typeface="ＭＳ Ｐゴシック" pitchFamily="34" charset="-128"/>
              </a:rPr>
              <a:t>s Second Law appropriately </a:t>
            </a:r>
            <a:endParaRPr lang="en-US" sz="25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mtClean="0"/>
              <a:t>Where do Learning Activities </a:t>
            </a:r>
            <a:br>
              <a:rPr lang="en-US" smtClean="0"/>
            </a:br>
            <a:r>
              <a:rPr lang="en-US" smtClean="0"/>
              <a:t>fit into a course?</a:t>
            </a:r>
          </a:p>
        </p:txBody>
      </p:sp>
      <p:sp>
        <p:nvSpPr>
          <p:cNvPr id="22530" name="Rectangle 3"/>
          <p:cNvSpPr>
            <a:spLocks noGrp="1" noChangeArrowheads="1"/>
          </p:cNvSpPr>
          <p:nvPr>
            <p:ph idx="1"/>
          </p:nvPr>
        </p:nvSpPr>
        <p:spPr/>
        <p:txBody>
          <a:bodyPr/>
          <a:lstStyle/>
          <a:p>
            <a:endParaRPr lang="en-US" smtClean="0"/>
          </a:p>
          <a:p>
            <a:r>
              <a:rPr lang="en-US" smtClean="0"/>
              <a:t>Learn By Doing – while presenting a concept, so that students can practice the concept as they learn it</a:t>
            </a:r>
          </a:p>
          <a:p>
            <a:pPr lvl="1"/>
            <a:endParaRPr lang="en-US" smtClean="0"/>
          </a:p>
          <a:p>
            <a:r>
              <a:rPr lang="en-US" smtClean="0"/>
              <a:t>Did I Get This - at the end of a chunk of content, so that the student can self-assess</a:t>
            </a:r>
          </a:p>
          <a:p>
            <a:pPr lvl="1"/>
            <a:endParaRPr lang="en-US" smtClean="0"/>
          </a:p>
          <a:p>
            <a:r>
              <a:rPr lang="en-US" smtClean="0"/>
              <a:t>Areas where students often have trouble, or where there are common misconceptions</a:t>
            </a:r>
          </a:p>
          <a:p>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smtClean="0"/>
              <a:t>Types of Instructional Activities</a:t>
            </a:r>
          </a:p>
        </p:txBody>
      </p:sp>
      <p:sp>
        <p:nvSpPr>
          <p:cNvPr id="3" name="Content Placeholder 2"/>
          <p:cNvSpPr>
            <a:spLocks noGrp="1"/>
          </p:cNvSpPr>
          <p:nvPr>
            <p:ph idx="1"/>
          </p:nvPr>
        </p:nvSpPr>
        <p:spPr/>
        <p:txBody>
          <a:bodyPr/>
          <a:lstStyle/>
          <a:p>
            <a:r>
              <a:rPr lang="en-US" dirty="0" smtClean="0"/>
              <a:t>Declarative Content</a:t>
            </a:r>
          </a:p>
          <a:p>
            <a:r>
              <a:rPr lang="en-US" dirty="0" smtClean="0"/>
              <a:t>Worked Examples and Partially Worked Examples</a:t>
            </a:r>
          </a:p>
          <a:p>
            <a:r>
              <a:rPr lang="en-US" dirty="0" smtClean="0"/>
              <a:t>Learn By Doing</a:t>
            </a:r>
          </a:p>
          <a:p>
            <a:r>
              <a:rPr lang="en-US" dirty="0" smtClean="0"/>
              <a:t>Did I Get This </a:t>
            </a:r>
          </a:p>
          <a:p>
            <a:r>
              <a:rPr lang="en-US" dirty="0" smtClean="0"/>
              <a:t>Lab (</a:t>
            </a:r>
            <a:r>
              <a:rPr lang="en-US" dirty="0" err="1" smtClean="0"/>
              <a:t>StatTutor</a:t>
            </a:r>
            <a:r>
              <a:rPr lang="en-US" dirty="0" smtClean="0"/>
              <a:t>)</a:t>
            </a:r>
          </a:p>
          <a:p>
            <a:r>
              <a:rPr lang="en-US" dirty="0" smtClean="0"/>
              <a:t>Many Students Wonder</a:t>
            </a:r>
          </a:p>
          <a:p>
            <a:r>
              <a:rPr lang="en-US" dirty="0" smtClean="0"/>
              <a:t>My Response</a:t>
            </a:r>
          </a:p>
          <a:p>
            <a:r>
              <a:rPr lang="en-US" dirty="0" smtClean="0"/>
              <a:t>Simulation (demonstrate and allow students to explore)</a:t>
            </a:r>
          </a:p>
          <a:p>
            <a:r>
              <a:rPr lang="en-US" dirty="0" smtClean="0"/>
              <a:t>Walkthrough (multimedia explanation)</a:t>
            </a:r>
          </a:p>
          <a:p>
            <a:endParaRPr lang="en-US" dirty="0" smtClean="0"/>
          </a:p>
          <a:p>
            <a:r>
              <a:rPr lang="en-US" dirty="0" smtClean="0"/>
              <a:t>(This is NOT an exhaustive list)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rtlCol="0" anchor="t">
            <a:normAutofit fontScale="90000"/>
          </a:bodyPr>
          <a:lstStyle/>
          <a:p>
            <a:pPr fontAlgn="auto">
              <a:spcAft>
                <a:spcPts val="0"/>
              </a:spcAft>
              <a:defRPr/>
            </a:pPr>
            <a:r>
              <a:rPr lang="en-US" sz="3600" dirty="0" smtClean="0">
                <a:ea typeface="ＭＳ Ｐゴシック" charset="-128"/>
              </a:rPr>
              <a:t>Where do Learning Activities </a:t>
            </a:r>
            <a:br>
              <a:rPr lang="en-US" sz="3600" dirty="0" smtClean="0">
                <a:ea typeface="ＭＳ Ｐゴシック" charset="-128"/>
              </a:rPr>
            </a:br>
            <a:r>
              <a:rPr lang="en-US" sz="3600" dirty="0" smtClean="0">
                <a:ea typeface="ＭＳ Ｐゴシック" charset="-128"/>
              </a:rPr>
              <a:t>fit into a course?</a:t>
            </a:r>
          </a:p>
        </p:txBody>
      </p:sp>
      <p:sp>
        <p:nvSpPr>
          <p:cNvPr id="22530" name="Rectangle 3"/>
          <p:cNvSpPr>
            <a:spLocks noGrp="1" noChangeArrowheads="1"/>
          </p:cNvSpPr>
          <p:nvPr>
            <p:ph idx="1"/>
          </p:nvPr>
        </p:nvSpPr>
        <p:spPr/>
        <p:txBody>
          <a:bodyPr/>
          <a:lstStyle/>
          <a:p>
            <a:r>
              <a:rPr lang="en-US" sz="2400" dirty="0" smtClean="0">
                <a:ea typeface="ＭＳ Ｐゴシック" charset="-128"/>
              </a:rPr>
              <a:t/>
            </a:r>
            <a:br>
              <a:rPr lang="en-US" sz="2400" dirty="0" smtClean="0">
                <a:ea typeface="ＭＳ Ｐゴシック" charset="-128"/>
              </a:rPr>
            </a:br>
            <a:r>
              <a:rPr lang="en-US" dirty="0" smtClean="0">
                <a:ea typeface="ＭＳ Ｐゴシック" charset="-128"/>
              </a:rPr>
              <a:t>Areas where students often have trouble, or where there are common </a:t>
            </a:r>
            <a:r>
              <a:rPr lang="en-US" dirty="0" smtClean="0">
                <a:ea typeface="ＭＳ Ｐゴシック" charset="-128"/>
              </a:rPr>
              <a:t>misconceptions:</a:t>
            </a:r>
            <a:endParaRPr lang="en-US" dirty="0" smtClean="0">
              <a:ea typeface="ＭＳ Ｐゴシック" charset="-128"/>
            </a:endParaRPr>
          </a:p>
          <a:p>
            <a:endParaRPr lang="en-US" sz="2400" dirty="0" smtClean="0">
              <a:ea typeface="ＭＳ Ｐゴシック" charset="-128"/>
            </a:endParaRPr>
          </a:p>
          <a:p>
            <a:r>
              <a:rPr lang="en-US" sz="2400" dirty="0" smtClean="0">
                <a:ea typeface="ＭＳ Ｐゴシック" charset="-128"/>
              </a:rPr>
              <a:t>Learn </a:t>
            </a:r>
            <a:r>
              <a:rPr lang="en-US" sz="2400" dirty="0" smtClean="0">
                <a:ea typeface="ＭＳ Ｐゴシック" charset="-128"/>
              </a:rPr>
              <a:t>By Doing – while presenting a concept, so that students can practice the concept as they learn it</a:t>
            </a:r>
          </a:p>
          <a:p>
            <a:pPr lvl="1"/>
            <a:endParaRPr lang="en-US" sz="2000" dirty="0" smtClean="0">
              <a:ea typeface="ＭＳ Ｐゴシック" charset="-128"/>
            </a:endParaRPr>
          </a:p>
          <a:p>
            <a:r>
              <a:rPr lang="en-US" sz="2400" dirty="0" smtClean="0">
                <a:ea typeface="ＭＳ Ｐゴシック" charset="-128"/>
              </a:rPr>
              <a:t>Did I Get This - at the end of a chunk of content, so that the student can </a:t>
            </a:r>
            <a:r>
              <a:rPr lang="en-US" sz="2400" dirty="0" smtClean="0">
                <a:ea typeface="ＭＳ Ｐゴシック" charset="-128"/>
              </a:rPr>
              <a:t>self-assess</a:t>
            </a:r>
            <a:endParaRPr lang="en-US" sz="2400" dirty="0" smtClean="0">
              <a:ea typeface="ＭＳ Ｐゴシック" charset="-128"/>
            </a:endParaRPr>
          </a:p>
          <a:p>
            <a:pPr lvl="1"/>
            <a:endParaRPr lang="en-US" sz="2000" dirty="0" smtClean="0">
              <a:ea typeface="ＭＳ Ｐゴシック" charset="-128"/>
            </a:endParaRPr>
          </a:p>
          <a:p>
            <a:endParaRPr lang="en-US" sz="2400" dirty="0" smtClean="0">
              <a:ea typeface="ＭＳ Ｐゴシック" charset="-128"/>
            </a:endParaRPr>
          </a:p>
          <a:p>
            <a:endParaRPr lang="en-US" sz="2400" dirty="0" smtClean="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rtlCol="0" anchor="t">
            <a:normAutofit fontScale="90000"/>
          </a:bodyPr>
          <a:lstStyle/>
          <a:p>
            <a:pPr fontAlgn="auto">
              <a:spcAft>
                <a:spcPts val="0"/>
              </a:spcAft>
              <a:defRPr/>
            </a:pPr>
            <a:r>
              <a:rPr lang="en-US" sz="3600" dirty="0" smtClean="0">
                <a:ea typeface="ＭＳ Ｐゴシック" charset="-128"/>
              </a:rPr>
              <a:t>Where do Learning Activities </a:t>
            </a:r>
            <a:br>
              <a:rPr lang="en-US" sz="3600" dirty="0" smtClean="0">
                <a:ea typeface="ＭＳ Ｐゴシック" charset="-128"/>
              </a:rPr>
            </a:br>
            <a:r>
              <a:rPr lang="en-US" sz="3600" dirty="0" smtClean="0">
                <a:ea typeface="ＭＳ Ｐゴシック" charset="-128"/>
              </a:rPr>
              <a:t>fit into a course?</a:t>
            </a:r>
          </a:p>
        </p:txBody>
      </p:sp>
      <p:sp>
        <p:nvSpPr>
          <p:cNvPr id="22530" name="Rectangle 3"/>
          <p:cNvSpPr>
            <a:spLocks noGrp="1" noChangeArrowheads="1"/>
          </p:cNvSpPr>
          <p:nvPr>
            <p:ph idx="1"/>
          </p:nvPr>
        </p:nvSpPr>
        <p:spPr/>
        <p:txBody>
          <a:bodyPr/>
          <a:lstStyle/>
          <a:p>
            <a:endParaRPr lang="en-US" sz="2400" dirty="0" smtClean="0">
              <a:ea typeface="ＭＳ Ｐゴシック" charset="-128"/>
            </a:endParaRPr>
          </a:p>
          <a:p>
            <a:r>
              <a:rPr lang="en-US" dirty="0" smtClean="0">
                <a:ea typeface="ＭＳ Ｐゴシック" charset="-128"/>
              </a:rPr>
              <a:t>At the end of section of the course:</a:t>
            </a:r>
            <a:endParaRPr lang="en-US" dirty="0" smtClean="0">
              <a:ea typeface="ＭＳ Ｐゴシック" charset="-128"/>
            </a:endParaRPr>
          </a:p>
          <a:p>
            <a:endParaRPr lang="en-US" sz="2400" dirty="0" smtClean="0">
              <a:ea typeface="ＭＳ Ｐゴシック" charset="-128"/>
            </a:endParaRPr>
          </a:p>
          <a:p>
            <a:r>
              <a:rPr lang="en-US" dirty="0" smtClean="0">
                <a:ea typeface="ＭＳ Ｐゴシック" charset="-128"/>
              </a:rPr>
              <a:t>My Response </a:t>
            </a:r>
            <a:r>
              <a:rPr lang="en-US" sz="2400" dirty="0" smtClean="0">
                <a:ea typeface="ＭＳ Ｐゴシック" charset="-128"/>
              </a:rPr>
              <a:t>– students rate their ability to demonstrate learning outcomes and provide feedback to instructor</a:t>
            </a:r>
            <a:endParaRPr lang="en-US" sz="2400" dirty="0" smtClean="0">
              <a:ea typeface="ＭＳ Ｐゴシック" charset="-128"/>
            </a:endParaRPr>
          </a:p>
          <a:p>
            <a:pPr lvl="1"/>
            <a:endParaRPr lang="en-US" sz="2000" dirty="0" smtClean="0">
              <a:ea typeface="ＭＳ Ｐゴシック" charset="-128"/>
            </a:endParaRPr>
          </a:p>
          <a:p>
            <a:r>
              <a:rPr lang="en-US" dirty="0" smtClean="0">
                <a:ea typeface="ＭＳ Ｐゴシック" charset="-128"/>
              </a:rPr>
              <a:t>Checkpoint, Quiz – </a:t>
            </a:r>
            <a:r>
              <a:rPr lang="en-US" dirty="0" smtClean="0"/>
              <a:t>a </a:t>
            </a:r>
            <a:r>
              <a:rPr lang="en-US" dirty="0" smtClean="0"/>
              <a:t>graded assessment measuring students' mastery of concepts up to the current point in the </a:t>
            </a:r>
            <a:r>
              <a:rPr lang="en-US" dirty="0" smtClean="0"/>
              <a:t>current section</a:t>
            </a:r>
            <a:endParaRPr lang="en-US" sz="2400" dirty="0" smtClean="0">
              <a:ea typeface="ＭＳ Ｐゴシック" charset="-128"/>
            </a:endParaRPr>
          </a:p>
          <a:p>
            <a:pPr lvl="1"/>
            <a:endParaRPr lang="en-US" sz="2000" dirty="0" smtClean="0">
              <a:ea typeface="ＭＳ Ｐゴシック" charset="-128"/>
            </a:endParaRPr>
          </a:p>
          <a:p>
            <a:endParaRPr lang="en-US" sz="2400" dirty="0" smtClean="0">
              <a:ea typeface="ＭＳ Ｐゴシック" charset="-128"/>
            </a:endParaRPr>
          </a:p>
          <a:p>
            <a:endParaRPr lang="en-US" sz="2400" dirty="0" smtClean="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 Picture: Design</a:t>
            </a:r>
            <a:endParaRPr lang="en-US" dirty="0"/>
          </a:p>
        </p:txBody>
      </p:sp>
      <p:pic>
        <p:nvPicPr>
          <p:cNvPr id="1027" name="Picture 3" descr="C:\Users\jar2\Desktop\workshop\workflow\OLI_BigPicture-Diagram-crop.jpg"/>
          <p:cNvPicPr>
            <a:picLocks noChangeAspect="1" noChangeArrowheads="1"/>
          </p:cNvPicPr>
          <p:nvPr/>
        </p:nvPicPr>
        <p:blipFill>
          <a:blip r:embed="rId2" cstate="print"/>
          <a:srcRect/>
          <a:stretch>
            <a:fillRect/>
          </a:stretch>
        </p:blipFill>
        <p:spPr bwMode="auto">
          <a:xfrm>
            <a:off x="466725" y="1219200"/>
            <a:ext cx="8263488" cy="4191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Learn By Doing</a:t>
            </a:r>
          </a:p>
        </p:txBody>
      </p:sp>
      <p:sp>
        <p:nvSpPr>
          <p:cNvPr id="14338" name="Content Placeholder 2"/>
          <p:cNvSpPr>
            <a:spLocks noGrp="1"/>
          </p:cNvSpPr>
          <p:nvPr>
            <p:ph idx="1"/>
          </p:nvPr>
        </p:nvSpPr>
        <p:spPr/>
        <p:txBody>
          <a:bodyPr/>
          <a:lstStyle/>
          <a:p>
            <a:r>
              <a:rPr lang="en-US" dirty="0" smtClean="0"/>
              <a:t>"Practice this material“</a:t>
            </a:r>
          </a:p>
          <a:p>
            <a:endParaRPr lang="en-US" dirty="0" smtClean="0"/>
          </a:p>
          <a:p>
            <a:r>
              <a:rPr lang="en-US" dirty="0" err="1" smtClean="0"/>
              <a:t>Scaffolded</a:t>
            </a:r>
            <a:r>
              <a:rPr lang="en-US" dirty="0" smtClean="0"/>
              <a:t> to give support “as needed” by providing tailored hints and feedback. </a:t>
            </a:r>
          </a:p>
          <a:p>
            <a:endParaRPr lang="en-US" dirty="0" smtClean="0"/>
          </a:p>
          <a:p>
            <a:r>
              <a:rPr lang="en-US" dirty="0" smtClean="0"/>
              <a:t>Allow students to practice specific tasks and skills in a non-threatening environment.</a:t>
            </a:r>
          </a:p>
          <a:p>
            <a:endParaRPr lang="en-US" dirty="0" smtClean="0"/>
          </a:p>
          <a:p>
            <a:r>
              <a:rPr lang="en-US" dirty="0" smtClean="0"/>
              <a:t>Learning Dashboard report student activity in an aggregate format.</a:t>
            </a:r>
            <a:br>
              <a:rPr lang="en-US" dirty="0" smtClean="0"/>
            </a:br>
            <a:endParaRPr lang="en-US" dirty="0" smtClean="0"/>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Did I Get This</a:t>
            </a:r>
            <a:r>
              <a:rPr lang="en-US" dirty="0" smtClean="0"/>
              <a:t>?</a:t>
            </a:r>
            <a:endParaRPr lang="en-US" dirty="0"/>
          </a:p>
        </p:txBody>
      </p:sp>
      <p:sp>
        <p:nvSpPr>
          <p:cNvPr id="16386" name="Content Placeholder 2"/>
          <p:cNvSpPr>
            <a:spLocks noGrp="1"/>
          </p:cNvSpPr>
          <p:nvPr>
            <p:ph idx="1"/>
          </p:nvPr>
        </p:nvSpPr>
        <p:spPr/>
        <p:txBody>
          <a:bodyPr/>
          <a:lstStyle/>
          <a:p>
            <a:r>
              <a:rPr lang="en-US" dirty="0" smtClean="0"/>
              <a:t> "Check your own understanding of what you just learned“</a:t>
            </a:r>
          </a:p>
          <a:p>
            <a:endParaRPr lang="en-US" dirty="0" smtClean="0"/>
          </a:p>
          <a:p>
            <a:r>
              <a:rPr lang="en-US" dirty="0" smtClean="0"/>
              <a:t>Gives students an opportunity to test their mastery of a concept, skill, or task before moving from the topic.</a:t>
            </a:r>
          </a:p>
          <a:p>
            <a:endParaRPr lang="en-US" dirty="0" smtClean="0"/>
          </a:p>
          <a:p>
            <a:r>
              <a:rPr lang="en-US" dirty="0" smtClean="0"/>
              <a:t>Did I Get This Yet? - When a student completes a Did I Get This Yet? activity incorrectly, they may be presented with further practice activities and/or an alternate explanation.</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dirty="0" smtClean="0"/>
              <a:t>Hints</a:t>
            </a:r>
            <a:endParaRPr lang="en-US" dirty="0" smtClean="0"/>
          </a:p>
        </p:txBody>
      </p:sp>
      <p:sp>
        <p:nvSpPr>
          <p:cNvPr id="15363" name="Content Placeholder 2"/>
          <p:cNvSpPr>
            <a:spLocks noGrp="1"/>
          </p:cNvSpPr>
          <p:nvPr>
            <p:ph idx="1"/>
          </p:nvPr>
        </p:nvSpPr>
        <p:spPr/>
        <p:txBody>
          <a:bodyPr>
            <a:normAutofit lnSpcReduction="10000"/>
          </a:bodyPr>
          <a:lstStyle/>
          <a:p>
            <a:r>
              <a:rPr lang="en-US" dirty="0" smtClean="0"/>
              <a:t>Think about when a student is given task and they become immediately stuck.</a:t>
            </a:r>
          </a:p>
          <a:p>
            <a:endParaRPr lang="en-US" dirty="0" smtClean="0"/>
          </a:p>
          <a:p>
            <a:r>
              <a:rPr lang="en-US" dirty="0" smtClean="0"/>
              <a:t>If the student asked you for help what would you say to student to help them figure it out.</a:t>
            </a:r>
          </a:p>
          <a:p>
            <a:pPr lvl="1"/>
            <a:endParaRPr lang="en-US" dirty="0" smtClean="0"/>
          </a:p>
          <a:p>
            <a:r>
              <a:rPr lang="en-US" dirty="0" smtClean="0"/>
              <a:t>1st Hint is strategy for answering question:</a:t>
            </a:r>
          </a:p>
          <a:p>
            <a:pPr lvl="1"/>
            <a:r>
              <a:rPr lang="en-US" sz="2000" dirty="0" smtClean="0"/>
              <a:t>General restatement of goal: your goal is X, try strategy Y (the strategy)</a:t>
            </a:r>
          </a:p>
          <a:p>
            <a:r>
              <a:rPr lang="en-US" dirty="0" smtClean="0"/>
              <a:t>2nd Hint is cognitive: </a:t>
            </a:r>
          </a:p>
          <a:p>
            <a:pPr lvl="1"/>
            <a:r>
              <a:rPr lang="en-US" sz="2000" dirty="0" smtClean="0"/>
              <a:t>Mid-level  (compare angle A-B-C to X-Y-Z)</a:t>
            </a:r>
          </a:p>
          <a:p>
            <a:r>
              <a:rPr lang="en-US" dirty="0" smtClean="0"/>
              <a:t>3rd Hint is bottom out, give them the answer:</a:t>
            </a:r>
          </a:p>
          <a:p>
            <a:pPr lvl="1"/>
            <a:r>
              <a:rPr lang="en-US" sz="2000" dirty="0" smtClean="0"/>
              <a:t>Answer  + explanation   (the angle is 45 degrees)</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dirty="0" smtClean="0"/>
              <a:t>Hints: Example</a:t>
            </a:r>
            <a:endParaRPr lang="en-US" dirty="0" smtClean="0"/>
          </a:p>
        </p:txBody>
      </p:sp>
      <p:pic>
        <p:nvPicPr>
          <p:cNvPr id="2052" name="Picture 4"/>
          <p:cNvPicPr>
            <a:picLocks noChangeAspect="1" noChangeArrowheads="1"/>
          </p:cNvPicPr>
          <p:nvPr/>
        </p:nvPicPr>
        <p:blipFill>
          <a:blip r:embed="rId2" cstate="print"/>
          <a:srcRect/>
          <a:stretch>
            <a:fillRect/>
          </a:stretch>
        </p:blipFill>
        <p:spPr bwMode="auto">
          <a:xfrm>
            <a:off x="1066800" y="1039091"/>
            <a:ext cx="6743700" cy="49045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Hints: Example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990600" y="1295400"/>
            <a:ext cx="7029450" cy="451401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smtClean="0"/>
              <a:t>Feedback</a:t>
            </a:r>
            <a:endParaRPr lang="en-US" dirty="0" smtClean="0"/>
          </a:p>
        </p:txBody>
      </p:sp>
      <p:sp>
        <p:nvSpPr>
          <p:cNvPr id="18435" name="Content Placeholder 2"/>
          <p:cNvSpPr>
            <a:spLocks noGrp="1"/>
          </p:cNvSpPr>
          <p:nvPr>
            <p:ph idx="1"/>
          </p:nvPr>
        </p:nvSpPr>
        <p:spPr/>
        <p:txBody>
          <a:bodyPr/>
          <a:lstStyle/>
          <a:p>
            <a:r>
              <a:rPr lang="en-US" dirty="0" smtClean="0"/>
              <a:t>Initial response, then short explanation.</a:t>
            </a:r>
          </a:p>
          <a:p>
            <a:pPr lvl="1"/>
            <a:r>
              <a:rPr lang="en-US" dirty="0" smtClean="0"/>
              <a:t>Not quite right: </a:t>
            </a:r>
            <a:r>
              <a:rPr lang="en-US" sz="2000" dirty="0" smtClean="0"/>
              <a:t>This is not quite right. As you look at the histogram, notice that the distribution is roughly symmetric.</a:t>
            </a:r>
            <a:endParaRPr lang="en-US" dirty="0" smtClean="0"/>
          </a:p>
          <a:p>
            <a:pPr lvl="1"/>
            <a:r>
              <a:rPr lang="en-US" dirty="0" smtClean="0"/>
              <a:t>Good </a:t>
            </a:r>
            <a:r>
              <a:rPr lang="en-US" dirty="0" smtClean="0"/>
              <a:t>job!: </a:t>
            </a:r>
            <a:r>
              <a:rPr lang="en-US" sz="2000" dirty="0" smtClean="0"/>
              <a:t>Good job! Since the distribution is symmetric, the mean and median would be about the same.</a:t>
            </a:r>
            <a:endParaRPr lang="en-US" dirty="0" smtClean="0"/>
          </a:p>
          <a:p>
            <a:r>
              <a:rPr lang="en-US" dirty="0" smtClean="0"/>
              <a:t>Appropriate distracters: </a:t>
            </a:r>
          </a:p>
          <a:p>
            <a:pPr lvl="1"/>
            <a:r>
              <a:rPr lang="en-US" dirty="0" smtClean="0"/>
              <a:t>Reflect common misconceptions or errors, </a:t>
            </a:r>
          </a:p>
          <a:p>
            <a:pPr lvl="1"/>
            <a:r>
              <a:rPr lang="en-US" dirty="0" smtClean="0"/>
              <a:t>Aligned to thought process you want students to develop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Feedback: Example</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809625" y="1217463"/>
            <a:ext cx="7191375" cy="4497537"/>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smtClean="0"/>
              <a:t>Theory and Research-based Principles of Learning (1)</a:t>
            </a:r>
            <a:endParaRPr lang="en-US" smtClean="0"/>
          </a:p>
        </p:txBody>
      </p:sp>
      <p:sp>
        <p:nvSpPr>
          <p:cNvPr id="46083" name="Rectangle 3"/>
          <p:cNvSpPr>
            <a:spLocks noGrp="1" noChangeArrowheads="1"/>
          </p:cNvSpPr>
          <p:nvPr>
            <p:ph type="body" idx="1"/>
          </p:nvPr>
        </p:nvSpPr>
        <p:spPr/>
        <p:txBody>
          <a:bodyPr/>
          <a:lstStyle/>
          <a:p>
            <a:pPr>
              <a:buFont typeface="Arial" pitchFamily="34" charset="0"/>
              <a:buChar char="•"/>
            </a:pPr>
            <a:endParaRPr lang="en-US" dirty="0" smtClean="0"/>
          </a:p>
          <a:p>
            <a:pPr>
              <a:buFont typeface="Arial" pitchFamily="34" charset="0"/>
              <a:buChar char="•"/>
            </a:pPr>
            <a:r>
              <a:rPr lang="en-US" dirty="0" smtClean="0"/>
              <a:t>Prior knowledge can help or hinder learning. </a:t>
            </a:r>
          </a:p>
          <a:p>
            <a:pPr>
              <a:buFont typeface="Arial" pitchFamily="34" charset="0"/>
              <a:buChar char="•"/>
            </a:pPr>
            <a:endParaRPr lang="en-US" dirty="0" smtClean="0"/>
          </a:p>
          <a:p>
            <a:pPr>
              <a:buFont typeface="Arial" pitchFamily="34" charset="0"/>
              <a:buChar char="•"/>
            </a:pPr>
            <a:r>
              <a:rPr lang="en-US" dirty="0" smtClean="0"/>
              <a:t>Goal-directed practice and targeted feedback are critical to learning. </a:t>
            </a:r>
          </a:p>
          <a:p>
            <a:pPr>
              <a:buFont typeface="Arial" pitchFamily="34" charset="0"/>
              <a:buChar char="•"/>
            </a:pPr>
            <a:endParaRPr lang="en-US" dirty="0" smtClean="0"/>
          </a:p>
          <a:p>
            <a:pPr>
              <a:buFont typeface="Arial" pitchFamily="34" charset="0"/>
              <a:buChar char="•"/>
            </a:pPr>
            <a:r>
              <a:rPr lang="en-US" dirty="0" smtClean="0"/>
              <a:t>The way students organize knowledge determines how they use it. </a:t>
            </a:r>
          </a:p>
          <a:p>
            <a:pPr>
              <a:buFont typeface="Arial" pitchFamily="34" charset="0"/>
              <a:buChar char="•"/>
            </a:pPr>
            <a:endParaRPr lang="en-US" dirty="0" smtClean="0"/>
          </a:p>
          <a:p>
            <a:pPr>
              <a:buFont typeface="Arial" pitchFamily="34" charset="0"/>
              <a:buChar char="•"/>
            </a:pPr>
            <a:r>
              <a:rPr lang="en-US" dirty="0" smtClean="0"/>
              <a:t>Mastery involves developing component skills and knowledge, and synthesizing and applying them appropriately.</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n-US" smtClean="0"/>
              <a:t>Theory and Research-based Principles of Learning (2)</a:t>
            </a:r>
            <a:endParaRPr lang="en-US" smtClean="0"/>
          </a:p>
        </p:txBody>
      </p:sp>
      <p:sp>
        <p:nvSpPr>
          <p:cNvPr id="48131" name="Rectangle 3"/>
          <p:cNvSpPr>
            <a:spLocks noGrp="1" noChangeArrowheads="1"/>
          </p:cNvSpPr>
          <p:nvPr>
            <p:ph type="body" idx="1"/>
          </p:nvPr>
        </p:nvSpPr>
        <p:spPr/>
        <p:txBody>
          <a:bodyPr/>
          <a:lstStyle/>
          <a:p>
            <a:endParaRPr lang="en-US" dirty="0" smtClean="0"/>
          </a:p>
          <a:p>
            <a:pPr>
              <a:buFont typeface="Arial" pitchFamily="34" charset="0"/>
              <a:buChar char="•"/>
            </a:pPr>
            <a:r>
              <a:rPr lang="en-US" dirty="0" smtClean="0"/>
              <a:t>Self-directed learning requires that students monitor, evaluate and adjust their approaches to learning. </a:t>
            </a:r>
          </a:p>
          <a:p>
            <a:pPr>
              <a:buFont typeface="Arial" pitchFamily="34" charset="0"/>
              <a:buChar char="•"/>
            </a:pPr>
            <a:endParaRPr lang="en-US" dirty="0" smtClean="0"/>
          </a:p>
          <a:p>
            <a:pPr>
              <a:buFont typeface="Arial" pitchFamily="34" charset="0"/>
              <a:buChar char="•"/>
            </a:pPr>
            <a:r>
              <a:rPr lang="en-US" dirty="0" smtClean="0"/>
              <a:t>Motivation generates, directs, and sustains learning behavior. </a:t>
            </a:r>
          </a:p>
          <a:p>
            <a:pPr>
              <a:buFont typeface="Arial" pitchFamily="34" charset="0"/>
              <a:buChar char="•"/>
            </a:pPr>
            <a:endParaRPr lang="en-US" dirty="0" smtClean="0"/>
          </a:p>
          <a:p>
            <a:pPr>
              <a:buFont typeface="Arial" pitchFamily="34" charset="0"/>
              <a:buChar char="•"/>
            </a:pPr>
            <a:r>
              <a:rPr lang="en-US" dirty="0" smtClean="0"/>
              <a:t>Students develop holistically and are affected by the social and emotional aspects of the classroom climate. </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endParaRPr lang="en-US" dirty="0"/>
          </a:p>
        </p:txBody>
      </p:sp>
      <p:sp>
        <p:nvSpPr>
          <p:cNvPr id="6" name="Content Placeholder 5"/>
          <p:cNvSpPr>
            <a:spLocks noGrp="1"/>
          </p:cNvSpPr>
          <p:nvPr>
            <p:ph idx="1"/>
          </p:nvPr>
        </p:nvSpPr>
        <p:spPr/>
        <p:txBody>
          <a:bodyPr/>
          <a:lstStyle/>
          <a:p>
            <a:r>
              <a:rPr lang="en-US" dirty="0" smtClean="0"/>
              <a:t>The way students organize knowledge determines how they use it. </a:t>
            </a:r>
            <a:br>
              <a:rPr lang="en-US" dirty="0" smtClean="0"/>
            </a:br>
            <a:endParaRPr lang="en-US" dirty="0"/>
          </a:p>
        </p:txBody>
      </p:sp>
      <p:pic>
        <p:nvPicPr>
          <p:cNvPr id="4" name="Picture 3" descr="C:\Users\jar2\Desktop\workshop\workflow\OLI_BigPicture-Diagram-crop.jpg"/>
          <p:cNvPicPr>
            <a:picLocks noChangeAspect="1" noChangeArrowheads="1"/>
          </p:cNvPicPr>
          <p:nvPr/>
        </p:nvPicPr>
        <p:blipFill>
          <a:blip r:embed="rId2" cstate="print"/>
          <a:srcRect/>
          <a:stretch>
            <a:fillRect/>
          </a:stretch>
        </p:blipFill>
        <p:spPr bwMode="auto">
          <a:xfrm>
            <a:off x="838200" y="2286000"/>
            <a:ext cx="7061526" cy="3581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By the end of this session, you will be able to…</a:t>
            </a:r>
          </a:p>
          <a:p>
            <a:pPr>
              <a:buFont typeface="Arial" pitchFamily="34" charset="0"/>
              <a:buChar char="•"/>
            </a:pPr>
            <a:r>
              <a:rPr lang="en-US" dirty="0" smtClean="0"/>
              <a:t>Explain the importance of a learner centered approach and how to avoid the expert’s blind spot</a:t>
            </a:r>
          </a:p>
          <a:p>
            <a:pPr>
              <a:buFont typeface="Arial" pitchFamily="34" charset="0"/>
              <a:buChar char="•"/>
            </a:pPr>
            <a:r>
              <a:rPr lang="en-US" dirty="0" smtClean="0"/>
              <a:t>Write student centered, measurable learning outcomes that enable data-driven improvement</a:t>
            </a:r>
          </a:p>
          <a:p>
            <a:pPr>
              <a:buFont typeface="Arial" pitchFamily="34" charset="0"/>
              <a:buChar char="•"/>
            </a:pPr>
            <a:r>
              <a:rPr lang="en-US" dirty="0" smtClean="0"/>
              <a:t>Design hints </a:t>
            </a:r>
            <a:r>
              <a:rPr lang="en-US" dirty="0" smtClean="0"/>
              <a:t>and feedback which target common student misconceptions</a:t>
            </a:r>
          </a:p>
          <a:p>
            <a:pPr>
              <a:buFont typeface="Arial" pitchFamily="34" charset="0"/>
              <a:buChar char="•"/>
            </a:pPr>
            <a:r>
              <a:rPr lang="en-US" dirty="0" smtClean="0"/>
              <a:t>Explain the different types of learning activities available in Platform+ and choose appropriately based on your goals</a:t>
            </a:r>
          </a:p>
          <a:p>
            <a:pPr>
              <a:buFont typeface="Arial" pitchFamily="34" charset="0"/>
              <a:buChar char="•"/>
            </a:pPr>
            <a:r>
              <a:rPr lang="en-US" dirty="0" smtClean="0"/>
              <a:t>Discuss and implement learning design principles which promote effective instruction</a:t>
            </a:r>
          </a:p>
          <a:p>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457200" y="838200"/>
            <a:ext cx="8534400" cy="4495800"/>
          </a:xfrm>
        </p:spPr>
        <p:txBody>
          <a:bodyPr/>
          <a:lstStyle/>
          <a:p>
            <a:r>
              <a:rPr lang="en-US" dirty="0" smtClean="0"/>
              <a:t>Mastery involves developing component skills and knowledge, and synthesizing and applying them appropriately.</a:t>
            </a:r>
          </a:p>
          <a:p>
            <a:endParaRPr lang="en-US" dirty="0"/>
          </a:p>
        </p:txBody>
      </p:sp>
      <p:pic>
        <p:nvPicPr>
          <p:cNvPr id="4" name="Picture 3">
            <a:hlinkClick r:id="rId2" action="ppaction://hlinkfile"/>
          </p:cNvPr>
          <p:cNvPicPr>
            <a:picLocks noChangeAspect="1" noChangeArrowheads="1"/>
          </p:cNvPicPr>
          <p:nvPr/>
        </p:nvPicPr>
        <p:blipFill>
          <a:blip r:embed="rId3" cstate="print"/>
          <a:srcRect/>
          <a:stretch>
            <a:fillRect/>
          </a:stretch>
        </p:blipFill>
        <p:spPr>
          <a:xfrm>
            <a:off x="914400" y="1691362"/>
            <a:ext cx="7010400" cy="4252238"/>
          </a:xfrm>
          <a:prstGeom prst="rect">
            <a:avLst/>
          </a:prstGeom>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dirty="0" smtClean="0">
                <a:ea typeface="ＭＳ Ｐゴシック" charset="-128"/>
              </a:rPr>
              <a:t>Principles of E-Learning</a:t>
            </a:r>
            <a:endParaRPr lang="en-US" dirty="0" smtClean="0">
              <a:ea typeface="ＭＳ Ｐゴシック" charset="-128"/>
            </a:endParaRPr>
          </a:p>
        </p:txBody>
      </p:sp>
      <p:sp>
        <p:nvSpPr>
          <p:cNvPr id="50179" name="Rectangle 3"/>
          <p:cNvSpPr>
            <a:spLocks noGrp="1" noChangeArrowheads="1"/>
          </p:cNvSpPr>
          <p:nvPr>
            <p:ph type="body" idx="1"/>
          </p:nvPr>
        </p:nvSpPr>
        <p:spPr>
          <a:xfrm>
            <a:off x="668338" y="1125538"/>
            <a:ext cx="7772400" cy="4495800"/>
          </a:xfrm>
        </p:spPr>
        <p:txBody>
          <a:bodyPr/>
          <a:lstStyle/>
          <a:p>
            <a:pPr marL="533400" indent="-533400">
              <a:buFont typeface="Times" charset="0"/>
              <a:buAutoNum type="arabicPeriod"/>
            </a:pPr>
            <a:endParaRPr lang="en-US" dirty="0" smtClean="0">
              <a:ea typeface="ＭＳ Ｐゴシック" charset="-128"/>
            </a:endParaRPr>
          </a:p>
          <a:p>
            <a:pPr marL="533400" indent="-533400">
              <a:buFont typeface="Times" charset="0"/>
              <a:buAutoNum type="arabicPeriod"/>
            </a:pPr>
            <a:endParaRPr lang="en-US" dirty="0" smtClean="0">
              <a:ea typeface="ＭＳ Ｐゴシック" charset="-128"/>
            </a:endParaRPr>
          </a:p>
          <a:p>
            <a:pPr marL="533400" indent="-533400">
              <a:buFont typeface="Times" charset="0"/>
              <a:buAutoNum type="arabicPeriod"/>
            </a:pPr>
            <a:r>
              <a:rPr lang="en-US" dirty="0" smtClean="0">
                <a:ea typeface="ＭＳ Ｐゴシック" charset="-128"/>
              </a:rPr>
              <a:t>Multimedia</a:t>
            </a:r>
          </a:p>
          <a:p>
            <a:pPr marL="533400" indent="-533400">
              <a:buFont typeface="Times" charset="0"/>
              <a:buAutoNum type="arabicPeriod"/>
            </a:pPr>
            <a:r>
              <a:rPr lang="en-US" dirty="0" smtClean="0">
                <a:ea typeface="ＭＳ Ｐゴシック" charset="-128"/>
              </a:rPr>
              <a:t>Contiguity</a:t>
            </a:r>
          </a:p>
          <a:p>
            <a:pPr marL="533400" indent="-533400">
              <a:buFont typeface="Times" charset="0"/>
              <a:buAutoNum type="arabicPeriod"/>
            </a:pPr>
            <a:r>
              <a:rPr lang="en-US" dirty="0" smtClean="0">
                <a:ea typeface="ＭＳ Ｐゴシック" charset="-128"/>
              </a:rPr>
              <a:t>Coherence</a:t>
            </a:r>
          </a:p>
          <a:p>
            <a:pPr marL="533400" indent="-533400">
              <a:buFont typeface="Times" charset="0"/>
              <a:buAutoNum type="arabicPeriod"/>
            </a:pPr>
            <a:r>
              <a:rPr lang="en-US" dirty="0" smtClean="0">
                <a:ea typeface="ＭＳ Ｐゴシック" charset="-128"/>
              </a:rPr>
              <a:t>Modality</a:t>
            </a:r>
          </a:p>
          <a:p>
            <a:pPr marL="533400" indent="-533400">
              <a:buFont typeface="Times" charset="0"/>
              <a:buAutoNum type="arabicPeriod"/>
            </a:pPr>
            <a:r>
              <a:rPr lang="en-US" dirty="0" smtClean="0">
                <a:ea typeface="ＭＳ Ｐゴシック" charset="-128"/>
              </a:rPr>
              <a:t>Redundancy</a:t>
            </a:r>
          </a:p>
          <a:p>
            <a:pPr marL="533400" indent="-533400">
              <a:buFont typeface="Times" charset="0"/>
              <a:buAutoNum type="arabicPeriod"/>
            </a:pPr>
            <a:r>
              <a:rPr lang="en-US" dirty="0" smtClean="0">
                <a:ea typeface="ＭＳ Ｐゴシック" charset="-128"/>
              </a:rPr>
              <a:t>Personalization</a:t>
            </a:r>
            <a:endParaRPr lang="en-US" dirty="0" smtClean="0">
              <a:ea typeface="ＭＳ Ｐゴシック" charset="-128"/>
            </a:endParaRPr>
          </a:p>
        </p:txBody>
      </p:sp>
      <p:pic>
        <p:nvPicPr>
          <p:cNvPr id="50180" name="Picture 4" descr="Clark and Mayer (2)"/>
          <p:cNvPicPr>
            <a:picLocks noChangeAspect="1" noChangeArrowheads="1"/>
          </p:cNvPicPr>
          <p:nvPr/>
        </p:nvPicPr>
        <p:blipFill>
          <a:blip r:embed="rId3" cstate="print"/>
          <a:srcRect/>
          <a:stretch>
            <a:fillRect/>
          </a:stretch>
        </p:blipFill>
        <p:spPr bwMode="auto">
          <a:xfrm>
            <a:off x="6096000" y="1676400"/>
            <a:ext cx="2136775" cy="2819400"/>
          </a:xfrm>
          <a:prstGeom prst="rect">
            <a:avLst/>
          </a:prstGeom>
          <a:noFill/>
          <a:ln w="9525">
            <a:noFill/>
            <a:miter lim="800000"/>
            <a:headEnd/>
            <a:tailEnd/>
          </a:ln>
        </p:spPr>
      </p:pic>
      <p:sp>
        <p:nvSpPr>
          <p:cNvPr id="50181" name="Rectangle 5"/>
          <p:cNvSpPr>
            <a:spLocks noChangeArrowheads="1"/>
          </p:cNvSpPr>
          <p:nvPr/>
        </p:nvSpPr>
        <p:spPr bwMode="auto">
          <a:xfrm>
            <a:off x="228600" y="5300663"/>
            <a:ext cx="8915400" cy="641350"/>
          </a:xfrm>
          <a:prstGeom prst="rect">
            <a:avLst/>
          </a:prstGeom>
          <a:noFill/>
          <a:ln w="9525">
            <a:noFill/>
            <a:miter lim="800000"/>
            <a:headEnd/>
            <a:tailEnd/>
          </a:ln>
        </p:spPr>
        <p:txBody>
          <a:bodyPr anchor="ctr">
            <a:spAutoFit/>
          </a:bodyPr>
          <a:lstStyle/>
          <a:p>
            <a:r>
              <a:rPr lang="en-US" b="1"/>
              <a:t>Clark, R. &amp; Mayer, R., </a:t>
            </a:r>
            <a:r>
              <a:rPr lang="en-US" b="1" i="1"/>
              <a:t>e-Learning and the Science of Instruction: Proven Guidelines for Consumers and Designers of Multimedia Learning, 2005</a:t>
            </a:r>
            <a:endParaRPr lang="en-US" i="1"/>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en-US" dirty="0" smtClean="0"/>
              <a:t>Multimedia Principle</a:t>
            </a:r>
            <a:endParaRPr lang="en-US" dirty="0" smtClean="0"/>
          </a:p>
        </p:txBody>
      </p:sp>
      <p:sp>
        <p:nvSpPr>
          <p:cNvPr id="475139" name="Rectangle 3"/>
          <p:cNvSpPr>
            <a:spLocks noGrp="1" noChangeArrowheads="1"/>
          </p:cNvSpPr>
          <p:nvPr>
            <p:ph type="body" idx="1"/>
          </p:nvPr>
        </p:nvSpPr>
        <p:spPr/>
        <p:txBody>
          <a:bodyPr/>
          <a:lstStyle/>
          <a:p>
            <a:r>
              <a:rPr lang="en-US" dirty="0" smtClean="0"/>
              <a:t>Which is better for student learning? </a:t>
            </a:r>
          </a:p>
          <a:p>
            <a:pPr lvl="1"/>
            <a:r>
              <a:rPr lang="en-US" dirty="0" smtClean="0"/>
              <a:t>A. Learning from words and pictures</a:t>
            </a:r>
          </a:p>
          <a:p>
            <a:pPr lvl="1"/>
            <a:r>
              <a:rPr lang="en-US" dirty="0" smtClean="0"/>
              <a:t>B. Learning from words alone</a:t>
            </a:r>
          </a:p>
          <a:p>
            <a:pPr lvl="1"/>
            <a:r>
              <a:rPr lang="en-US" dirty="0" smtClean="0"/>
              <a:t>Example: Description of how lightning works with or without a graphic</a:t>
            </a:r>
          </a:p>
          <a:p>
            <a:pPr lvl="1"/>
            <a:endParaRPr lang="en-US" dirty="0" smtClean="0"/>
          </a:p>
          <a:p>
            <a:r>
              <a:rPr lang="en-US" dirty="0" smtClean="0"/>
              <a:t>A. Words &amp; pictures</a:t>
            </a:r>
          </a:p>
          <a:p>
            <a:endParaRPr lang="en-US" dirty="0" smtClean="0"/>
          </a:p>
          <a:p>
            <a:r>
              <a:rPr lang="en-US" dirty="0" smtClean="0"/>
              <a:t>Why?</a:t>
            </a:r>
          </a:p>
          <a:p>
            <a:r>
              <a:rPr lang="en-US" dirty="0" smtClean="0"/>
              <a:t>Students can mentally build both a verbal &amp; pictorial model &amp; then make connections between them</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5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751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751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7513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7513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7513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75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n-US" smtClean="0"/>
              <a:t>Contiguity Principle</a:t>
            </a:r>
            <a:endParaRPr lang="en-US" smtClean="0"/>
          </a:p>
        </p:txBody>
      </p:sp>
      <p:sp>
        <p:nvSpPr>
          <p:cNvPr id="476163" name="Rectangle 3"/>
          <p:cNvSpPr>
            <a:spLocks noGrp="1" noChangeArrowheads="1"/>
          </p:cNvSpPr>
          <p:nvPr>
            <p:ph type="body" idx="1"/>
          </p:nvPr>
        </p:nvSpPr>
        <p:spPr/>
        <p:txBody>
          <a:bodyPr/>
          <a:lstStyle/>
          <a:p>
            <a:r>
              <a:rPr lang="en-US" dirty="0" smtClean="0"/>
              <a:t>Which is better for student learning? </a:t>
            </a:r>
          </a:p>
          <a:p>
            <a:pPr lvl="1"/>
            <a:r>
              <a:rPr lang="en-US" dirty="0" smtClean="0"/>
              <a:t>A. When corresponding words &amp; pictures  are far from each other on the page or screen</a:t>
            </a:r>
          </a:p>
          <a:p>
            <a:pPr lvl="1"/>
            <a:r>
              <a:rPr lang="en-US" dirty="0" smtClean="0"/>
              <a:t>B. When corresponding words &amp; pictures are presented near each other on the page or screen</a:t>
            </a:r>
          </a:p>
          <a:p>
            <a:pPr lvl="1"/>
            <a:r>
              <a:rPr lang="en-US" dirty="0" smtClean="0"/>
              <a:t>Example: “Ice crystals” label in text off to the side of the picture or next to cloud image in the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6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76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761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761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en-US" smtClean="0"/>
              <a:t>Contiguity Principle</a:t>
            </a:r>
            <a:endParaRPr lang="en-US" smtClean="0"/>
          </a:p>
        </p:txBody>
      </p:sp>
      <p:sp>
        <p:nvSpPr>
          <p:cNvPr id="477187" name="Rectangle 3"/>
          <p:cNvSpPr>
            <a:spLocks noGrp="1" noChangeArrowheads="1"/>
          </p:cNvSpPr>
          <p:nvPr>
            <p:ph type="body" idx="1"/>
          </p:nvPr>
        </p:nvSpPr>
        <p:spPr/>
        <p:txBody>
          <a:bodyPr/>
          <a:lstStyle/>
          <a:p>
            <a:r>
              <a:rPr lang="en-US" dirty="0" smtClean="0"/>
              <a:t>B. Near</a:t>
            </a:r>
          </a:p>
          <a:p>
            <a:endParaRPr lang="en-US" dirty="0" smtClean="0"/>
          </a:p>
          <a:p>
            <a:r>
              <a:rPr lang="en-US" dirty="0" smtClean="0"/>
              <a:t>Why?</a:t>
            </a:r>
          </a:p>
          <a:p>
            <a:r>
              <a:rPr lang="en-US" dirty="0" smtClean="0"/>
              <a:t>Students do not have to use limited mental resources to visually search the page.  They are more likely to hold both corresponding words &amp; pictures in working memory &amp; process them at the same time to make connections.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7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71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71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r>
              <a:rPr lang="en-US" dirty="0" smtClean="0"/>
              <a:t>Modality Principle</a:t>
            </a:r>
            <a:endParaRPr lang="en-US" dirty="0" smtClean="0"/>
          </a:p>
        </p:txBody>
      </p:sp>
      <p:sp>
        <p:nvSpPr>
          <p:cNvPr id="479235" name="Rectangle 3"/>
          <p:cNvSpPr>
            <a:spLocks noGrp="1" noChangeArrowheads="1"/>
          </p:cNvSpPr>
          <p:nvPr>
            <p:ph type="body" idx="1"/>
          </p:nvPr>
        </p:nvSpPr>
        <p:spPr/>
        <p:txBody>
          <a:bodyPr/>
          <a:lstStyle/>
          <a:p>
            <a:r>
              <a:rPr lang="en-US" dirty="0" smtClean="0"/>
              <a:t>Which is better for student learning?</a:t>
            </a:r>
          </a:p>
          <a:p>
            <a:pPr lvl="1"/>
            <a:r>
              <a:rPr lang="en-US" dirty="0" smtClean="0"/>
              <a:t>Spoken narration &amp; animation</a:t>
            </a:r>
          </a:p>
          <a:p>
            <a:pPr lvl="1"/>
            <a:r>
              <a:rPr lang="en-US" dirty="0" smtClean="0"/>
              <a:t>On-screen text &amp; animation</a:t>
            </a:r>
          </a:p>
          <a:p>
            <a:pPr lvl="1"/>
            <a:r>
              <a:rPr lang="en-US" dirty="0" smtClean="0"/>
              <a:t>Example: Verbal description of lightning process is presented either in audio or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92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792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792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792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923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Modality Principle</a:t>
            </a:r>
            <a:endParaRPr lang="en-US" dirty="0"/>
          </a:p>
        </p:txBody>
      </p:sp>
      <p:sp>
        <p:nvSpPr>
          <p:cNvPr id="3" name="Content Placeholder 2"/>
          <p:cNvSpPr>
            <a:spLocks noGrp="1"/>
          </p:cNvSpPr>
          <p:nvPr>
            <p:ph idx="1"/>
          </p:nvPr>
        </p:nvSpPr>
        <p:spPr/>
        <p:txBody>
          <a:bodyPr/>
          <a:lstStyle/>
          <a:p>
            <a:r>
              <a:rPr lang="en-US" dirty="0" smtClean="0"/>
              <a:t>Spoken </a:t>
            </a:r>
            <a:r>
              <a:rPr lang="en-US" dirty="0" smtClean="0"/>
              <a:t>narration &amp; </a:t>
            </a:r>
            <a:r>
              <a:rPr lang="en-US" dirty="0" smtClean="0"/>
              <a:t>animation</a:t>
            </a:r>
          </a:p>
          <a:p>
            <a:endParaRPr lang="en-US" dirty="0" smtClean="0"/>
          </a:p>
          <a:p>
            <a:r>
              <a:rPr lang="en-US" dirty="0" smtClean="0"/>
              <a:t>Why?</a:t>
            </a:r>
          </a:p>
          <a:p>
            <a:r>
              <a:rPr lang="en-US" dirty="0" smtClean="0"/>
              <a:t>Presenting </a:t>
            </a:r>
            <a:r>
              <a:rPr lang="en-US" dirty="0" smtClean="0"/>
              <a:t>text &amp; animation at the same time can overload visual working memory &amp; leaves auditory working memory unused.</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en-US" smtClean="0"/>
              <a:t>Redundancy Principle</a:t>
            </a:r>
            <a:endParaRPr lang="en-US" smtClean="0"/>
          </a:p>
        </p:txBody>
      </p:sp>
      <p:sp>
        <p:nvSpPr>
          <p:cNvPr id="481283" name="Rectangle 3"/>
          <p:cNvSpPr>
            <a:spLocks noGrp="1" noChangeArrowheads="1"/>
          </p:cNvSpPr>
          <p:nvPr>
            <p:ph type="body" idx="1"/>
          </p:nvPr>
        </p:nvSpPr>
        <p:spPr/>
        <p:txBody>
          <a:bodyPr/>
          <a:lstStyle/>
          <a:p>
            <a:r>
              <a:rPr lang="en-US" dirty="0" smtClean="0"/>
              <a:t>Which is better for student learning?</a:t>
            </a:r>
          </a:p>
          <a:p>
            <a:pPr lvl="1"/>
            <a:r>
              <a:rPr lang="en-US" dirty="0" smtClean="0"/>
              <a:t> Animation &amp; narration </a:t>
            </a:r>
          </a:p>
          <a:p>
            <a:pPr lvl="1"/>
            <a:r>
              <a:rPr lang="en-US" dirty="0" smtClean="0"/>
              <a:t> Animation, narration, &amp; text</a:t>
            </a:r>
          </a:p>
          <a:p>
            <a:pPr lvl="1"/>
            <a:r>
              <a:rPr lang="en-US" dirty="0" smtClean="0"/>
              <a:t>Example: The description of lightning occurs in pictures, is spoken.  Text with the same words is present or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2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812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812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812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en-US" smtClean="0"/>
              <a:t>Redundancy Principle</a:t>
            </a:r>
            <a:endParaRPr lang="en-US" smtClean="0"/>
          </a:p>
        </p:txBody>
      </p:sp>
      <p:sp>
        <p:nvSpPr>
          <p:cNvPr id="481283" name="Rectangle 3"/>
          <p:cNvSpPr>
            <a:spLocks noGrp="1" noChangeArrowheads="1"/>
          </p:cNvSpPr>
          <p:nvPr>
            <p:ph type="body" idx="1"/>
          </p:nvPr>
        </p:nvSpPr>
        <p:spPr/>
        <p:txBody>
          <a:bodyPr/>
          <a:lstStyle/>
          <a:p>
            <a:r>
              <a:rPr lang="en-US" dirty="0" smtClean="0"/>
              <a:t>Animation &amp; narration</a:t>
            </a:r>
          </a:p>
          <a:p>
            <a:endParaRPr lang="en-US" dirty="0" smtClean="0"/>
          </a:p>
          <a:p>
            <a:r>
              <a:rPr lang="en-US" dirty="0" smtClean="0"/>
              <a:t>Why?</a:t>
            </a:r>
          </a:p>
          <a:p>
            <a:r>
              <a:rPr lang="en-US" dirty="0" smtClean="0"/>
              <a:t>Text &amp; animation are both processed in visual working memory &amp; may overload it.  Further, students eyes may be looking at the text when they should be looking at the animation.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2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2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US" smtClean="0"/>
              <a:t>Personalization Principle</a:t>
            </a:r>
            <a:endParaRPr lang="en-US" smtClean="0"/>
          </a:p>
        </p:txBody>
      </p:sp>
      <p:sp>
        <p:nvSpPr>
          <p:cNvPr id="482307" name="Rectangle 3"/>
          <p:cNvSpPr>
            <a:spLocks noGrp="1" noChangeArrowheads="1"/>
          </p:cNvSpPr>
          <p:nvPr>
            <p:ph type="body" idx="1"/>
          </p:nvPr>
        </p:nvSpPr>
        <p:spPr/>
        <p:txBody>
          <a:bodyPr/>
          <a:lstStyle/>
          <a:p>
            <a:r>
              <a:rPr lang="en-US" dirty="0" smtClean="0"/>
              <a:t>Which is better for student learning?</a:t>
            </a:r>
          </a:p>
          <a:p>
            <a:pPr lvl="1"/>
            <a:r>
              <a:rPr lang="en-US" dirty="0" smtClean="0"/>
              <a:t>A. Formal style of instruction.</a:t>
            </a:r>
          </a:p>
          <a:p>
            <a:pPr lvl="1"/>
            <a:r>
              <a:rPr lang="en-US" dirty="0" smtClean="0"/>
              <a:t>B. Conversational style of instruction</a:t>
            </a:r>
          </a:p>
          <a:p>
            <a:pPr lvl="1"/>
            <a:r>
              <a:rPr lang="en-US" dirty="0" smtClean="0"/>
              <a:t>Example: “Exercise caution when opening containers that contain pyrotechnics” vs. “You should be very careful if you open any containers with pyrotechnics”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2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823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823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82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Data drives powerful </a:t>
            </a:r>
            <a:r>
              <a:rPr lang="en-US" dirty="0"/>
              <a:t>F</a:t>
            </a:r>
            <a:r>
              <a:rPr lang="en-US" dirty="0" smtClean="0"/>
              <a:t>eedback </a:t>
            </a:r>
            <a:r>
              <a:rPr lang="en-US" dirty="0"/>
              <a:t>L</a:t>
            </a:r>
            <a:r>
              <a:rPr lang="en-US" dirty="0" smtClean="0"/>
              <a:t>oops</a:t>
            </a:r>
            <a:endParaRPr lang="en-US" dirty="0"/>
          </a:p>
        </p:txBody>
      </p:sp>
      <p:pic>
        <p:nvPicPr>
          <p:cNvPr id="9" name="Content Placeholder 8" descr="Desert.jpg"/>
          <p:cNvPicPr>
            <a:picLocks noGrp="1" noChangeAspect="1"/>
          </p:cNvPicPr>
          <p:nvPr>
            <p:ph sz="half" idx="1"/>
          </p:nvPr>
        </p:nvPicPr>
        <p:blipFill>
          <a:blip r:embed="rId2" cstate="print"/>
          <a:stretch>
            <a:fillRect/>
          </a:stretch>
        </p:blipFill>
        <p:spPr>
          <a:xfrm>
            <a:off x="1828800" y="1066800"/>
            <a:ext cx="5638800" cy="4770425"/>
          </a:xfrm>
        </p:spPr>
      </p:pic>
    </p:spTree>
    <p:extLst>
      <p:ext uri="{BB962C8B-B14F-4D97-AF65-F5344CB8AC3E}">
        <p14:creationId xmlns:p14="http://schemas.microsoft.com/office/powerpoint/2010/main" xmlns="" val="6204876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US" smtClean="0"/>
              <a:t>Personalization Principle</a:t>
            </a:r>
            <a:endParaRPr lang="en-US" smtClean="0"/>
          </a:p>
        </p:txBody>
      </p:sp>
      <p:sp>
        <p:nvSpPr>
          <p:cNvPr id="482307" name="Rectangle 3"/>
          <p:cNvSpPr>
            <a:spLocks noGrp="1" noChangeArrowheads="1"/>
          </p:cNvSpPr>
          <p:nvPr>
            <p:ph type="body" idx="1"/>
          </p:nvPr>
        </p:nvSpPr>
        <p:spPr/>
        <p:txBody>
          <a:bodyPr/>
          <a:lstStyle/>
          <a:p>
            <a:r>
              <a:rPr lang="en-US" dirty="0" smtClean="0"/>
              <a:t>Which is better for student learning?</a:t>
            </a:r>
          </a:p>
          <a:p>
            <a:pPr lvl="1"/>
            <a:r>
              <a:rPr lang="en-US" dirty="0" smtClean="0"/>
              <a:t>A. Formal style of instruction.</a:t>
            </a:r>
          </a:p>
          <a:p>
            <a:pPr lvl="1"/>
            <a:r>
              <a:rPr lang="en-US" dirty="0" smtClean="0"/>
              <a:t>B. Conversational style of instruction</a:t>
            </a:r>
          </a:p>
          <a:p>
            <a:pPr lvl="1"/>
            <a:r>
              <a:rPr lang="en-US" dirty="0" smtClean="0"/>
              <a:t>Example: “Exercise caution when opening containers that contain pyrotechnics” vs. “You should be very careful if you open any containers with pyrotechnics”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2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823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823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82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r>
              <a:rPr lang="en-US" dirty="0" smtClean="0"/>
              <a:t>Personalization Principle</a:t>
            </a:r>
            <a:endParaRPr lang="en-US" dirty="0" smtClean="0"/>
          </a:p>
        </p:txBody>
      </p:sp>
      <p:sp>
        <p:nvSpPr>
          <p:cNvPr id="483331" name="Rectangle 3"/>
          <p:cNvSpPr>
            <a:spLocks noGrp="1" noChangeArrowheads="1"/>
          </p:cNvSpPr>
          <p:nvPr>
            <p:ph type="body" idx="1"/>
          </p:nvPr>
        </p:nvSpPr>
        <p:spPr/>
        <p:txBody>
          <a:bodyPr/>
          <a:lstStyle/>
          <a:p>
            <a:r>
              <a:rPr lang="en-US" dirty="0" smtClean="0"/>
              <a:t>B. Conversational</a:t>
            </a:r>
          </a:p>
          <a:p>
            <a:endParaRPr lang="en-US" dirty="0" smtClean="0"/>
          </a:p>
          <a:p>
            <a:r>
              <a:rPr lang="en-US" dirty="0" smtClean="0"/>
              <a:t>Why?</a:t>
            </a:r>
          </a:p>
          <a:p>
            <a:r>
              <a:rPr lang="en-US" dirty="0" smtClean="0"/>
              <a:t>Humans strive to make sense of presented material by applying appropriate processes.  Conversational instruction better primes appropriate processes because when people feel they are in a conversation they work harder to understand material.  </a:t>
            </a:r>
            <a:br>
              <a:rPr lang="en-US" dirty="0" smtClean="0"/>
            </a:br>
            <a:endParaRPr lang="en-US" dirty="0" smtClean="0"/>
          </a:p>
          <a:p>
            <a:r>
              <a:rPr lang="en-US" dirty="0" smtClean="0"/>
              <a:t>Conversational style uses words that are more familiar to students &amp; thus they are better able to construct new knowledge by building on prior knowledge.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3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33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33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3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222885" y="1645920"/>
            <a:ext cx="8698230" cy="4937760"/>
          </a:xfrm>
        </p:spPr>
        <p:txBody>
          <a:bodyPr lIns="0" tIns="0" rIns="0" bIns="0"/>
          <a:lstStyle/>
          <a:p>
            <a:pPr marL="0" indent="0" eaLnBrk="1" hangingPunct="1">
              <a:lnSpc>
                <a:spcPct val="95000"/>
              </a:lnSpc>
              <a:spcBef>
                <a:spcPct val="0"/>
              </a:spcBef>
              <a:buNone/>
              <a:defRPr/>
            </a:pPr>
            <a:r>
              <a:rPr lang="en-US" sz="2400" dirty="0">
                <a:solidFill>
                  <a:srgbClr val="000000"/>
                </a:solidFill>
                <a:latin typeface="Arial" charset="0"/>
              </a:rPr>
              <a:t> </a:t>
            </a:r>
          </a:p>
        </p:txBody>
      </p:sp>
      <p:sp>
        <p:nvSpPr>
          <p:cNvPr id="5" name="Rectangle 3"/>
          <p:cNvSpPr txBox="1">
            <a:spLocks noChangeArrowheads="1"/>
          </p:cNvSpPr>
          <p:nvPr/>
        </p:nvSpPr>
        <p:spPr bwMode="auto">
          <a:xfrm>
            <a:off x="990600" y="1447800"/>
            <a:ext cx="7772400" cy="4191000"/>
          </a:xfrm>
          <a:prstGeom prst="rect">
            <a:avLst/>
          </a:prstGeom>
          <a:noFill/>
          <a:ln>
            <a:miter lim="800000"/>
            <a:headEnd/>
            <a:tailEnd/>
          </a:ln>
        </p:spPr>
        <p:txBody>
          <a:bodyPr/>
          <a:lstStyle/>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32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“Improvement in Post Secondary Education will require converting teaching from a ‘solo sport’ to a community based research activity.”  </a:t>
            </a:r>
            <a:endParaRPr kumimoji="0" lang="en-US" sz="36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sz="36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2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—Herbert Simon</a:t>
            </a:r>
            <a:endPar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p:txBody>
      </p:sp>
    </p:spTree>
    <p:extLst>
      <p:ext uri="{BB962C8B-B14F-4D97-AF65-F5344CB8AC3E}">
        <p14:creationId xmlns="" xmlns:p14="http://schemas.microsoft.com/office/powerpoint/2010/main" val="270251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Which problem type is most difficult for beginning algebra students?</a:t>
            </a:r>
            <a:endParaRPr lang="en-US" dirty="0"/>
          </a:p>
        </p:txBody>
      </p:sp>
      <p:sp>
        <p:nvSpPr>
          <p:cNvPr id="3" name="Content Placeholder 2"/>
          <p:cNvSpPr>
            <a:spLocks noGrp="1"/>
          </p:cNvSpPr>
          <p:nvPr>
            <p:ph idx="1"/>
          </p:nvPr>
        </p:nvSpPr>
        <p:spPr/>
        <p:txBody>
          <a:bodyPr/>
          <a:lstStyle/>
          <a:p>
            <a:endParaRPr lang="en-US" dirty="0" smtClean="0"/>
          </a:p>
          <a:p>
            <a:r>
              <a:rPr lang="en-US" b="1" dirty="0" smtClean="0"/>
              <a:t>Story Problem</a:t>
            </a:r>
          </a:p>
          <a:p>
            <a:r>
              <a:rPr lang="en-US" dirty="0" smtClean="0"/>
              <a:t>	As a waiter, Ted gets $6 per hour.  One night he made $66 in tips and earned a total of $81.90.  How many hours did Ted work? </a:t>
            </a:r>
            <a:br>
              <a:rPr lang="en-US" dirty="0" smtClean="0"/>
            </a:br>
            <a:endParaRPr lang="en-US" dirty="0" smtClean="0"/>
          </a:p>
          <a:p>
            <a:r>
              <a:rPr lang="en-US" b="1" dirty="0" smtClean="0"/>
              <a:t>Word Problem</a:t>
            </a:r>
          </a:p>
          <a:p>
            <a:r>
              <a:rPr lang="en-US" dirty="0" smtClean="0"/>
              <a:t>	Starting with some number, if I multiply it by 6 and then add 66, I get 81.90.  What number did I start with?</a:t>
            </a:r>
            <a:br>
              <a:rPr lang="en-US" dirty="0" smtClean="0"/>
            </a:br>
            <a:endParaRPr lang="en-US" dirty="0" smtClean="0"/>
          </a:p>
          <a:p>
            <a:r>
              <a:rPr lang="en-US" b="1" dirty="0" smtClean="0"/>
              <a:t>Equation</a:t>
            </a:r>
          </a:p>
          <a:p>
            <a:r>
              <a:rPr lang="en-US" dirty="0" smtClean="0"/>
              <a:t>	x * 6 + 66 = 81.90</a:t>
            </a:r>
          </a:p>
          <a:p>
            <a:endParaRPr lang="en-US" dirty="0"/>
          </a:p>
        </p:txBody>
      </p:sp>
    </p:spTree>
    <p:extLst>
      <p:ext uri="{BB962C8B-B14F-4D97-AF65-F5344CB8AC3E}">
        <p14:creationId xmlns:p14="http://schemas.microsoft.com/office/powerpoint/2010/main" xmlns="" val="2316348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Algebra Student Results:</a:t>
            </a:r>
            <a:br>
              <a:rPr lang="en-US" smtClean="0"/>
            </a:br>
            <a:r>
              <a:rPr lang="en-US" smtClean="0"/>
              <a:t>Story Problems are Easier!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71763108"/>
              </p:ext>
            </p:extLst>
          </p:nvPr>
        </p:nvGraphicFramePr>
        <p:xfrm>
          <a:off x="457200" y="1295400"/>
          <a:ext cx="82296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59188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Algebra Student Results:</a:t>
            </a:r>
            <a:br>
              <a:rPr lang="en-US" smtClean="0"/>
            </a:br>
            <a:r>
              <a:rPr lang="en-US" smtClean="0"/>
              <a:t>Story Problems are Easier!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33628066"/>
              </p:ext>
            </p:extLst>
          </p:nvPr>
        </p:nvGraphicFramePr>
        <p:xfrm>
          <a:off x="457200" y="1371600"/>
          <a:ext cx="82296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22"/>
          <p:cNvSpPr txBox="1">
            <a:spLocks noChangeArrowheads="1"/>
          </p:cNvSpPr>
          <p:nvPr/>
        </p:nvSpPr>
        <p:spPr bwMode="auto">
          <a:xfrm>
            <a:off x="762000" y="5334000"/>
            <a:ext cx="7696200"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600" dirty="0">
                <a:latin typeface="Times New Roman" charset="0"/>
              </a:rPr>
              <a:t>Nathan, M.J. &amp; </a:t>
            </a:r>
            <a:r>
              <a:rPr lang="en-US" sz="1600" dirty="0" err="1">
                <a:latin typeface="Times New Roman" charset="0"/>
              </a:rPr>
              <a:t>Koedinger</a:t>
            </a:r>
            <a:r>
              <a:rPr lang="en-US" sz="1600" dirty="0">
                <a:latin typeface="Times New Roman" charset="0"/>
              </a:rPr>
              <a:t>, K.R. (2000).  Teacher</a:t>
            </a:r>
            <a:r>
              <a:rPr lang="ja-JP" altLang="en-US" sz="1600" dirty="0">
                <a:latin typeface="Times New Roman" charset="0"/>
              </a:rPr>
              <a:t>’</a:t>
            </a:r>
            <a:r>
              <a:rPr lang="en-US" sz="1600" dirty="0">
                <a:latin typeface="Times New Roman" charset="0"/>
              </a:rPr>
              <a:t>s and researchers beliefs of early algebra development.  Journal of Mathematics Education Research, 31(2), 168-190</a:t>
            </a:r>
          </a:p>
        </p:txBody>
      </p:sp>
    </p:spTree>
    <p:extLst>
      <p:ext uri="{BB962C8B-B14F-4D97-AF65-F5344CB8AC3E}">
        <p14:creationId xmlns:p14="http://schemas.microsoft.com/office/powerpoint/2010/main" xmlns="" val="2862510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Learner Centered Design</a:t>
            </a:r>
            <a:endParaRPr lang="en-US" sz="3600" dirty="0"/>
          </a:p>
        </p:txBody>
      </p:sp>
      <p:sp>
        <p:nvSpPr>
          <p:cNvPr id="4" name="Content Placeholder 3"/>
          <p:cNvSpPr>
            <a:spLocks noGrp="1"/>
          </p:cNvSpPr>
          <p:nvPr>
            <p:ph sz="half" idx="1"/>
          </p:nvPr>
        </p:nvSpPr>
        <p:spPr/>
        <p:txBody>
          <a:bodyPr/>
          <a:lstStyle/>
          <a:p>
            <a:pPr>
              <a:buClr>
                <a:srgbClr val="A50021"/>
              </a:buClr>
              <a:buSzPct val="75000"/>
              <a:buNone/>
            </a:pPr>
            <a:r>
              <a:rPr lang="en-US" sz="2400" dirty="0" smtClean="0">
                <a:latin typeface="Times New Roman" charset="0"/>
              </a:rPr>
              <a:t>	Learning results from what the student does and thinks and only from what the student does and thinks.  The teacher can advance learning only by influencing what the student does to learn.</a:t>
            </a:r>
          </a:p>
          <a:p>
            <a:pPr>
              <a:buClr>
                <a:srgbClr val="A50021"/>
              </a:buClr>
              <a:buSzPct val="75000"/>
            </a:pPr>
            <a:endParaRPr lang="en-US" sz="2400" dirty="0" smtClean="0">
              <a:latin typeface="Times New Roman" charset="0"/>
            </a:endParaRPr>
          </a:p>
          <a:p>
            <a:pPr>
              <a:buClr>
                <a:srgbClr val="A50021"/>
              </a:buClr>
              <a:buSzPct val="75000"/>
              <a:buNone/>
            </a:pPr>
            <a:r>
              <a:rPr lang="en-US" sz="1600" dirty="0" smtClean="0">
                <a:latin typeface="Times New Roman" charset="0"/>
              </a:rPr>
              <a:t>Herbert Simon, 2001</a:t>
            </a:r>
          </a:p>
          <a:p>
            <a:endParaRPr lang="en-US" sz="2400" dirty="0"/>
          </a:p>
        </p:txBody>
      </p:sp>
      <p:sp>
        <p:nvSpPr>
          <p:cNvPr id="5" name="Content Placeholder 4"/>
          <p:cNvSpPr>
            <a:spLocks noGrp="1"/>
          </p:cNvSpPr>
          <p:nvPr>
            <p:ph sz="half" idx="4294967295"/>
          </p:nvPr>
        </p:nvSpPr>
        <p:spPr>
          <a:xfrm>
            <a:off x="4648200" y="1600200"/>
            <a:ext cx="4038600" cy="4525963"/>
          </a:xfrm>
          <a:prstGeom prst="rect">
            <a:avLst/>
          </a:prstGeom>
        </p:spPr>
        <p:txBody>
          <a:bodyPr/>
          <a:lstStyle/>
          <a:p>
            <a:pPr>
              <a:buClr>
                <a:srgbClr val="A50021"/>
              </a:buClr>
              <a:buSzPct val="75000"/>
              <a:buNone/>
            </a:pPr>
            <a:r>
              <a:rPr lang="en-US" sz="2400" dirty="0" smtClean="0">
                <a:latin typeface="Times New Roman" charset="0"/>
              </a:rPr>
              <a:t>	It’s not teaching that causes learning. </a:t>
            </a:r>
            <a:r>
              <a:rPr lang="en-US" sz="2400" i="1" dirty="0" smtClean="0">
                <a:latin typeface="Times New Roman" charset="0"/>
              </a:rPr>
              <a:t>Attempts</a:t>
            </a:r>
            <a:r>
              <a:rPr lang="en-US" sz="2400" dirty="0" smtClean="0">
                <a:latin typeface="Times New Roman" charset="0"/>
              </a:rPr>
              <a:t> by the learner to </a:t>
            </a:r>
            <a:r>
              <a:rPr lang="en-US" sz="2400" i="1" dirty="0" smtClean="0">
                <a:latin typeface="Times New Roman" charset="0"/>
              </a:rPr>
              <a:t>perform</a:t>
            </a:r>
            <a:r>
              <a:rPr lang="en-US" sz="2400" dirty="0" smtClean="0">
                <a:latin typeface="Times New Roman" charset="0"/>
              </a:rPr>
              <a:t> cause learning, dependent upon the</a:t>
            </a:r>
            <a:r>
              <a:rPr lang="en-US" sz="2400" i="1" dirty="0" smtClean="0">
                <a:latin typeface="Times New Roman" charset="0"/>
              </a:rPr>
              <a:t> quality of feedback and opportunities to use it.</a:t>
            </a:r>
            <a:endParaRPr lang="en-US" sz="2400" dirty="0" smtClean="0">
              <a:latin typeface="Times New Roman" charset="0"/>
            </a:endParaRPr>
          </a:p>
          <a:p>
            <a:pPr>
              <a:buClr>
                <a:srgbClr val="A50021"/>
              </a:buClr>
              <a:buSzPct val="75000"/>
            </a:pPr>
            <a:endParaRPr lang="en-US" sz="2400" dirty="0" smtClean="0">
              <a:latin typeface="Times New Roman" charset="0"/>
            </a:endParaRPr>
          </a:p>
          <a:p>
            <a:pPr>
              <a:buClr>
                <a:srgbClr val="A50021"/>
              </a:buClr>
              <a:buSzPct val="75000"/>
              <a:buNone/>
            </a:pPr>
            <a:endParaRPr lang="en-US" sz="1600" dirty="0" smtClean="0">
              <a:latin typeface="Times New Roman" charset="0"/>
            </a:endParaRPr>
          </a:p>
          <a:p>
            <a:pPr>
              <a:buClr>
                <a:srgbClr val="A50021"/>
              </a:buClr>
              <a:buSzPct val="75000"/>
              <a:buNone/>
            </a:pPr>
            <a:r>
              <a:rPr lang="en-US" sz="1600" dirty="0" smtClean="0">
                <a:latin typeface="Times New Roman" charset="0"/>
              </a:rPr>
              <a:t>Grant Wiggins</a:t>
            </a:r>
          </a:p>
          <a:p>
            <a:pPr>
              <a:buClr>
                <a:srgbClr val="A50021"/>
              </a:buClr>
              <a:buSzPct val="75000"/>
              <a:buNone/>
            </a:pPr>
            <a:r>
              <a:rPr lang="en-US" sz="1600" dirty="0" smtClean="0">
                <a:latin typeface="Times New Roman" charset="0"/>
              </a:rPr>
              <a:t>President, Center of Learning Assessment</a:t>
            </a:r>
            <a:endParaRPr lang="en-US" sz="1600" dirty="0">
              <a:latin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ChangeArrowheads="1"/>
          </p:cNvSpPr>
          <p:nvPr/>
        </p:nvSpPr>
        <p:spPr bwMode="auto">
          <a:xfrm>
            <a:off x="3382963" y="2755900"/>
            <a:ext cx="5359400" cy="2360613"/>
          </a:xfrm>
          <a:prstGeom prst="rect">
            <a:avLst/>
          </a:prstGeom>
          <a:solidFill>
            <a:schemeClr val="accent3">
              <a:lumMod val="40000"/>
              <a:lumOff val="60000"/>
            </a:schemeClr>
          </a:solidFill>
          <a:ln w="12700">
            <a:solidFill>
              <a:schemeClr val="tx1"/>
            </a:solidFill>
            <a:miter lim="800000"/>
            <a:headEnd/>
            <a:tailEnd/>
          </a:ln>
        </p:spPr>
        <p:txBody>
          <a:bodyPr wrap="none" anchor="ctr"/>
          <a:lstStyle/>
          <a:p>
            <a:endParaRPr lang="en-US"/>
          </a:p>
        </p:txBody>
      </p:sp>
      <p:sp>
        <p:nvSpPr>
          <p:cNvPr id="12291" name="Text Box 1027"/>
          <p:cNvSpPr txBox="1">
            <a:spLocks noChangeArrowheads="1"/>
          </p:cNvSpPr>
          <p:nvPr/>
        </p:nvSpPr>
        <p:spPr bwMode="auto">
          <a:xfrm>
            <a:off x="4583113" y="3376613"/>
            <a:ext cx="4068762" cy="1506537"/>
          </a:xfrm>
          <a:prstGeom prst="rect">
            <a:avLst/>
          </a:prstGeom>
          <a:noFill/>
          <a:ln w="9525">
            <a:noFill/>
            <a:miter lim="800000"/>
            <a:headEnd/>
            <a:tailEnd/>
          </a:ln>
        </p:spPr>
        <p:txBody>
          <a:bodyPr lIns="0" tIns="0" rIns="0" bIns="0">
            <a:spAutoFit/>
          </a:bodyPr>
          <a:lstStyle/>
          <a:p>
            <a:pPr>
              <a:lnSpc>
                <a:spcPct val="90000"/>
              </a:lnSpc>
              <a:spcBef>
                <a:spcPct val="15000"/>
              </a:spcBef>
            </a:pPr>
            <a:r>
              <a:rPr lang="en-US" sz="1600">
                <a:latin typeface="Trebuchet MS" charset="0"/>
              </a:rPr>
              <a:t>Interpretation of information</a:t>
            </a:r>
          </a:p>
          <a:p>
            <a:pPr>
              <a:lnSpc>
                <a:spcPct val="90000"/>
              </a:lnSpc>
              <a:spcBef>
                <a:spcPct val="15000"/>
              </a:spcBef>
            </a:pPr>
            <a:r>
              <a:rPr lang="en-US" sz="1600">
                <a:latin typeface="Trebuchet MS" charset="0"/>
              </a:rPr>
              <a:t>Retrieval of knowledge</a:t>
            </a:r>
          </a:p>
          <a:p>
            <a:pPr>
              <a:lnSpc>
                <a:spcPct val="90000"/>
              </a:lnSpc>
              <a:spcBef>
                <a:spcPct val="15000"/>
              </a:spcBef>
            </a:pPr>
            <a:r>
              <a:rPr lang="en-US" sz="1600">
                <a:latin typeface="Trebuchet MS" charset="0"/>
              </a:rPr>
              <a:t>Organization of new information</a:t>
            </a:r>
          </a:p>
          <a:p>
            <a:pPr>
              <a:lnSpc>
                <a:spcPct val="90000"/>
              </a:lnSpc>
              <a:spcBef>
                <a:spcPct val="15000"/>
              </a:spcBef>
            </a:pPr>
            <a:r>
              <a:rPr lang="en-US" sz="1600">
                <a:latin typeface="Trebuchet MS" charset="0"/>
              </a:rPr>
              <a:t>Synthesis and application of new knowledge</a:t>
            </a:r>
          </a:p>
          <a:p>
            <a:pPr>
              <a:lnSpc>
                <a:spcPct val="90000"/>
              </a:lnSpc>
              <a:spcBef>
                <a:spcPct val="15000"/>
              </a:spcBef>
            </a:pPr>
            <a:r>
              <a:rPr lang="en-US" sz="1600">
                <a:latin typeface="Trebuchet MS" charset="0"/>
              </a:rPr>
              <a:t>Expectations</a:t>
            </a:r>
          </a:p>
          <a:p>
            <a:pPr>
              <a:lnSpc>
                <a:spcPct val="90000"/>
              </a:lnSpc>
              <a:spcBef>
                <a:spcPct val="15000"/>
              </a:spcBef>
            </a:pPr>
            <a:r>
              <a:rPr lang="en-US" sz="1600">
                <a:latin typeface="Trebuchet MS" charset="0"/>
              </a:rPr>
              <a:t>Adjustment to new situations</a:t>
            </a:r>
          </a:p>
        </p:txBody>
      </p:sp>
      <p:sp>
        <p:nvSpPr>
          <p:cNvPr id="12292" name="AutoShape 1028"/>
          <p:cNvSpPr>
            <a:spLocks noChangeArrowheads="1"/>
          </p:cNvSpPr>
          <p:nvPr/>
        </p:nvSpPr>
        <p:spPr bwMode="auto">
          <a:xfrm>
            <a:off x="323850" y="3106738"/>
            <a:ext cx="4124325" cy="1719262"/>
          </a:xfrm>
          <a:prstGeom prst="rightArrowCallout">
            <a:avLst>
              <a:gd name="adj1" fmla="val 33139"/>
              <a:gd name="adj2" fmla="val 25792"/>
              <a:gd name="adj3" fmla="val 39737"/>
              <a:gd name="adj4" fmla="val 79745"/>
            </a:avLst>
          </a:prstGeom>
          <a:solidFill>
            <a:schemeClr val="tx2">
              <a:lumMod val="40000"/>
              <a:lumOff val="60000"/>
            </a:schemeClr>
          </a:solidFill>
          <a:ln w="44450">
            <a:solidFill>
              <a:schemeClr val="tx1"/>
            </a:solidFill>
            <a:miter lim="800000"/>
            <a:headEnd/>
            <a:tailEnd/>
          </a:ln>
        </p:spPr>
        <p:txBody>
          <a:bodyPr wrap="none" anchor="ctr"/>
          <a:lstStyle/>
          <a:p>
            <a:endParaRPr lang="en-US"/>
          </a:p>
        </p:txBody>
      </p:sp>
      <p:sp>
        <p:nvSpPr>
          <p:cNvPr id="12293" name="Text Box 1029"/>
          <p:cNvSpPr txBox="1">
            <a:spLocks noChangeArrowheads="1"/>
          </p:cNvSpPr>
          <p:nvPr/>
        </p:nvSpPr>
        <p:spPr bwMode="auto">
          <a:xfrm>
            <a:off x="530225" y="3697288"/>
            <a:ext cx="2963863" cy="735012"/>
          </a:xfrm>
          <a:prstGeom prst="rect">
            <a:avLst/>
          </a:prstGeom>
          <a:noFill/>
          <a:ln w="9525">
            <a:noFill/>
            <a:miter lim="800000"/>
            <a:headEnd/>
            <a:tailEnd/>
          </a:ln>
        </p:spPr>
        <p:txBody>
          <a:bodyPr lIns="0" tIns="0" rIns="0" bIns="0">
            <a:spAutoFit/>
          </a:bodyPr>
          <a:lstStyle/>
          <a:p>
            <a:pPr>
              <a:lnSpc>
                <a:spcPct val="90000"/>
              </a:lnSpc>
              <a:spcBef>
                <a:spcPct val="15000"/>
              </a:spcBef>
            </a:pPr>
            <a:r>
              <a:rPr lang="en-US" sz="1600">
                <a:latin typeface="Trebuchet MS" charset="0"/>
              </a:rPr>
              <a:t>Prior knowledge/life experience</a:t>
            </a:r>
          </a:p>
          <a:p>
            <a:pPr>
              <a:lnSpc>
                <a:spcPct val="90000"/>
              </a:lnSpc>
              <a:spcBef>
                <a:spcPct val="15000"/>
              </a:spcBef>
            </a:pPr>
            <a:r>
              <a:rPr lang="en-US" sz="1600">
                <a:latin typeface="Trebuchet MS" charset="0"/>
              </a:rPr>
              <a:t>Goals</a:t>
            </a:r>
          </a:p>
          <a:p>
            <a:pPr>
              <a:lnSpc>
                <a:spcPct val="90000"/>
              </a:lnSpc>
              <a:spcBef>
                <a:spcPct val="15000"/>
              </a:spcBef>
            </a:pPr>
            <a:r>
              <a:rPr lang="en-US" sz="1600">
                <a:latin typeface="Trebuchet MS" charset="0"/>
              </a:rPr>
              <a:t>Values, attitudes, beliefs</a:t>
            </a:r>
            <a:endParaRPr lang="en-US"/>
          </a:p>
        </p:txBody>
      </p:sp>
      <p:sp>
        <p:nvSpPr>
          <p:cNvPr id="12294" name="Text Box 1030"/>
          <p:cNvSpPr txBox="1">
            <a:spLocks noChangeArrowheads="1"/>
          </p:cNvSpPr>
          <p:nvPr/>
        </p:nvSpPr>
        <p:spPr bwMode="auto">
          <a:xfrm>
            <a:off x="530225" y="3208338"/>
            <a:ext cx="2974975" cy="274637"/>
          </a:xfrm>
          <a:prstGeom prst="rect">
            <a:avLst/>
          </a:prstGeom>
          <a:noFill/>
          <a:ln w="9525">
            <a:noFill/>
            <a:miter lim="800000"/>
            <a:headEnd/>
            <a:tailEnd/>
          </a:ln>
        </p:spPr>
        <p:txBody>
          <a:bodyPr lIns="0" tIns="0" rIns="0" bIns="0">
            <a:spAutoFit/>
          </a:bodyPr>
          <a:lstStyle/>
          <a:p>
            <a:pPr>
              <a:lnSpc>
                <a:spcPct val="90000"/>
              </a:lnSpc>
              <a:spcBef>
                <a:spcPct val="20000"/>
              </a:spcBef>
            </a:pPr>
            <a:r>
              <a:rPr lang="en-US" sz="2000" u="sng">
                <a:latin typeface="Trebuchet MS" charset="0"/>
              </a:rPr>
              <a:t>A learner’s</a:t>
            </a:r>
            <a:endParaRPr lang="en-US" sz="1600">
              <a:latin typeface="Trebuchet MS" charset="0"/>
            </a:endParaRPr>
          </a:p>
        </p:txBody>
      </p:sp>
      <p:sp>
        <p:nvSpPr>
          <p:cNvPr id="12295" name="Text Box 1031"/>
          <p:cNvSpPr txBox="1">
            <a:spLocks noChangeArrowheads="1"/>
          </p:cNvSpPr>
          <p:nvPr/>
        </p:nvSpPr>
        <p:spPr bwMode="auto">
          <a:xfrm>
            <a:off x="4570413" y="2897188"/>
            <a:ext cx="1822450" cy="274637"/>
          </a:xfrm>
          <a:prstGeom prst="rect">
            <a:avLst/>
          </a:prstGeom>
          <a:noFill/>
          <a:ln w="9525">
            <a:noFill/>
            <a:miter lim="800000"/>
            <a:headEnd/>
            <a:tailEnd/>
          </a:ln>
        </p:spPr>
        <p:txBody>
          <a:bodyPr lIns="0" tIns="0" rIns="0" bIns="0">
            <a:spAutoFit/>
          </a:bodyPr>
          <a:lstStyle/>
          <a:p>
            <a:pPr>
              <a:lnSpc>
                <a:spcPct val="90000"/>
              </a:lnSpc>
              <a:spcBef>
                <a:spcPct val="20000"/>
              </a:spcBef>
            </a:pPr>
            <a:r>
              <a:rPr lang="en-US" sz="2000" u="sng">
                <a:latin typeface="Trebuchet MS" charset="0"/>
              </a:rPr>
              <a:t>Influences her</a:t>
            </a:r>
            <a:endParaRPr lang="en-US"/>
          </a:p>
        </p:txBody>
      </p:sp>
      <p:sp>
        <p:nvSpPr>
          <p:cNvPr id="12296" name="Rectangle 1032"/>
          <p:cNvSpPr>
            <a:spLocks noGrp="1" noChangeArrowheads="1"/>
          </p:cNvSpPr>
          <p:nvPr>
            <p:ph type="title"/>
          </p:nvPr>
        </p:nvSpPr>
        <p:spPr/>
        <p:txBody>
          <a:bodyPr>
            <a:normAutofit fontScale="90000"/>
          </a:bodyPr>
          <a:lstStyle/>
          <a:p>
            <a:r>
              <a:rPr lang="en-US" smtClean="0"/>
              <a:t>Why a “learner-centered” approach?</a:t>
            </a:r>
          </a:p>
        </p:txBody>
      </p:sp>
      <p:sp>
        <p:nvSpPr>
          <p:cNvPr id="12297" name="Rectangle 1033"/>
          <p:cNvSpPr>
            <a:spLocks noGrp="1" noChangeArrowheads="1"/>
          </p:cNvSpPr>
          <p:nvPr>
            <p:ph idx="1"/>
          </p:nvPr>
        </p:nvSpPr>
        <p:spPr/>
        <p:txBody>
          <a:bodyPr/>
          <a:lstStyle/>
          <a:p>
            <a:r>
              <a:rPr lang="en-US" smtClean="0"/>
              <a:t>An essential part of facilitating learning is understanding the learner.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LI">
      <a:dk1>
        <a:sysClr val="windowText" lastClr="000000"/>
      </a:dk1>
      <a:lt1>
        <a:sysClr val="window" lastClr="FFFFFF"/>
      </a:lt1>
      <a:dk2>
        <a:srgbClr val="0B435F"/>
      </a:dk2>
      <a:lt2>
        <a:srgbClr val="FFF5EC"/>
      </a:lt2>
      <a:accent1>
        <a:srgbClr val="0B435F"/>
      </a:accent1>
      <a:accent2>
        <a:srgbClr val="1371B2"/>
      </a:accent2>
      <a:accent3>
        <a:srgbClr val="709E30"/>
      </a:accent3>
      <a:accent4>
        <a:srgbClr val="EA7150"/>
      </a:accent4>
      <a:accent5>
        <a:srgbClr val="FAAF3C"/>
      </a:accent5>
      <a:accent6>
        <a:srgbClr val="BF0000"/>
      </a:accent6>
      <a:hlink>
        <a:srgbClr val="1371B2"/>
      </a:hlink>
      <a:folHlink>
        <a:srgbClr val="0B435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436</TotalTime>
  <Words>1626</Words>
  <Application>Microsoft Office PowerPoint</Application>
  <PresentationFormat>On-screen Show (4:3)</PresentationFormat>
  <Paragraphs>292</Paragraphs>
  <Slides>42</Slides>
  <Notes>25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Urban</vt:lpstr>
      <vt:lpstr>Authoring for Effective Instruction</vt:lpstr>
      <vt:lpstr>Big Picture: Design</vt:lpstr>
      <vt:lpstr>Learning Objectives</vt:lpstr>
      <vt:lpstr>Data drives powerful Feedback Loops</vt:lpstr>
      <vt:lpstr>Which problem type is most difficult for beginning algebra students?</vt:lpstr>
      <vt:lpstr>Algebra Student Results: Story Problems are Easier!</vt:lpstr>
      <vt:lpstr>Algebra Student Results: Story Problems are Easier!</vt:lpstr>
      <vt:lpstr>Learner Centered Design</vt:lpstr>
      <vt:lpstr>Why a “learner-centered” approach?</vt:lpstr>
      <vt:lpstr>What do you want your students to be able to do by the end of the module?</vt:lpstr>
      <vt:lpstr>The Course Design Triangle</vt:lpstr>
      <vt:lpstr>The Triangle Exemplified</vt:lpstr>
      <vt:lpstr>Why Focus on Learning Objectives?</vt:lpstr>
      <vt:lpstr>Different Kinds of Objectives</vt:lpstr>
      <vt:lpstr>Let’s Analyze Some Examples</vt:lpstr>
      <vt:lpstr>Where do Learning Activities  fit into a course?</vt:lpstr>
      <vt:lpstr>Types of Instructional Activities</vt:lpstr>
      <vt:lpstr>Where do Learning Activities  fit into a course?</vt:lpstr>
      <vt:lpstr>Where do Learning Activities  fit into a course?</vt:lpstr>
      <vt:lpstr>Learn By Doing</vt:lpstr>
      <vt:lpstr>Did I Get This?</vt:lpstr>
      <vt:lpstr>Hints</vt:lpstr>
      <vt:lpstr>Hints: Example</vt:lpstr>
      <vt:lpstr>Hints: Example</vt:lpstr>
      <vt:lpstr>Feedback</vt:lpstr>
      <vt:lpstr>Feedback: Example</vt:lpstr>
      <vt:lpstr>Theory and Research-based Principles of Learning (1)</vt:lpstr>
      <vt:lpstr>Theory and Research-based Principles of Learning (2)</vt:lpstr>
      <vt:lpstr>Example </vt:lpstr>
      <vt:lpstr>Example</vt:lpstr>
      <vt:lpstr>Principles of E-Learning</vt:lpstr>
      <vt:lpstr>Multimedia Principle</vt:lpstr>
      <vt:lpstr>Contiguity Principle</vt:lpstr>
      <vt:lpstr>Contiguity Principle</vt:lpstr>
      <vt:lpstr>Modality Principle</vt:lpstr>
      <vt:lpstr>Modality Principle</vt:lpstr>
      <vt:lpstr>Redundancy Principle</vt:lpstr>
      <vt:lpstr>Redundancy Principle</vt:lpstr>
      <vt:lpstr>Personalization Principle</vt:lpstr>
      <vt:lpstr>Personalization Principle</vt:lpstr>
      <vt:lpstr>Personalization Principle</vt:lpstr>
      <vt:lpstr>Slide 42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for Learning Design</dc:title>
  <dc:creator>Cheryl Templeton</dc:creator>
  <cp:lastModifiedBy>John Rinderle</cp:lastModifiedBy>
  <cp:revision>58</cp:revision>
  <dcterms:created xsi:type="dcterms:W3CDTF">2012-06-19T19:21:15Z</dcterms:created>
  <dcterms:modified xsi:type="dcterms:W3CDTF">2012-10-03T11:33:07Z</dcterms:modified>
</cp:coreProperties>
</file>